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2" r:id="rId1"/>
  </p:sldMasterIdLst>
  <p:notesMasterIdLst>
    <p:notesMasterId r:id="rId49"/>
  </p:notesMasterIdLst>
  <p:sldIdLst>
    <p:sldId id="277" r:id="rId2"/>
    <p:sldId id="282" r:id="rId3"/>
    <p:sldId id="345" r:id="rId4"/>
    <p:sldId id="347" r:id="rId5"/>
    <p:sldId id="341" r:id="rId6"/>
    <p:sldId id="342" r:id="rId7"/>
    <p:sldId id="343" r:id="rId8"/>
    <p:sldId id="336" r:id="rId9"/>
    <p:sldId id="321" r:id="rId10"/>
    <p:sldId id="348" r:id="rId11"/>
    <p:sldId id="346" r:id="rId12"/>
    <p:sldId id="337" r:id="rId13"/>
    <p:sldId id="328" r:id="rId14"/>
    <p:sldId id="295" r:id="rId15"/>
    <p:sldId id="293" r:id="rId16"/>
    <p:sldId id="334" r:id="rId17"/>
    <p:sldId id="307" r:id="rId18"/>
    <p:sldId id="302" r:id="rId19"/>
    <p:sldId id="331" r:id="rId20"/>
    <p:sldId id="298" r:id="rId21"/>
    <p:sldId id="354" r:id="rId22"/>
    <p:sldId id="330" r:id="rId23"/>
    <p:sldId id="305" r:id="rId24"/>
    <p:sldId id="322" r:id="rId25"/>
    <p:sldId id="332" r:id="rId26"/>
    <p:sldId id="350" r:id="rId27"/>
    <p:sldId id="351" r:id="rId28"/>
    <p:sldId id="352" r:id="rId29"/>
    <p:sldId id="353" r:id="rId30"/>
    <p:sldId id="338" r:id="rId31"/>
    <p:sldId id="339" r:id="rId32"/>
    <p:sldId id="320" r:id="rId33"/>
    <p:sldId id="329" r:id="rId34"/>
    <p:sldId id="306" r:id="rId35"/>
    <p:sldId id="308" r:id="rId36"/>
    <p:sldId id="344" r:id="rId37"/>
    <p:sldId id="355" r:id="rId38"/>
    <p:sldId id="318" r:id="rId39"/>
    <p:sldId id="356" r:id="rId40"/>
    <p:sldId id="357" r:id="rId41"/>
    <p:sldId id="358" r:id="rId42"/>
    <p:sldId id="359" r:id="rId43"/>
    <p:sldId id="360" r:id="rId44"/>
    <p:sldId id="361" r:id="rId45"/>
    <p:sldId id="362" r:id="rId46"/>
    <p:sldId id="363" r:id="rId47"/>
    <p:sldId id="324" r:id="rId48"/>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3" clrIdx="0">
    <p:extLst>
      <p:ext uri="{19B8F6BF-5375-455C-9EA6-DF929625EA0E}">
        <p15:presenceInfo xmlns:p15="http://schemas.microsoft.com/office/powerpoint/2012/main" userId="Utente" providerId="None"/>
      </p:ext>
    </p:extLst>
  </p:cmAuthor>
  <p:cmAuthor id="2" name="Emilia Vissani Fioretti" initials="EVF" lastIdx="2" clrIdx="1">
    <p:extLst>
      <p:ext uri="{19B8F6BF-5375-455C-9EA6-DF929625EA0E}">
        <p15:presenceInfo xmlns:p15="http://schemas.microsoft.com/office/powerpoint/2012/main" userId="ecda842b549f76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EAFF"/>
    <a:srgbClr val="22A515"/>
    <a:srgbClr val="127413"/>
    <a:srgbClr val="FFB4A8"/>
    <a:srgbClr val="FEF76D"/>
    <a:srgbClr val="9BEAFF"/>
    <a:srgbClr val="FFDD8B"/>
    <a:srgbClr val="889FC4"/>
    <a:srgbClr val="88C7C4"/>
    <a:srgbClr val="FEFF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15" autoAdjust="0"/>
    <p:restoredTop sz="94291" autoAdjust="0"/>
  </p:normalViewPr>
  <p:slideViewPr>
    <p:cSldViewPr>
      <p:cViewPr varScale="1">
        <p:scale>
          <a:sx n="69" d="100"/>
          <a:sy n="69" d="100"/>
        </p:scale>
        <p:origin x="474" y="66"/>
      </p:cViewPr>
      <p:guideLst>
        <p:guide orient="horz" pos="2387"/>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5-02T16:34:39.049" idx="2">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82C7E-CAC9-481D-8972-18957A573B5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it-IT"/>
        </a:p>
      </dgm:t>
    </dgm:pt>
    <dgm:pt modelId="{BA6709EA-E818-4B2B-B4AD-11B1DD04AC1C}">
      <dgm:prSet phldrT="[Testo]" custT="1"/>
      <dgm:spPr/>
      <dgm:t>
        <a:bodyPr/>
        <a:lstStyle/>
        <a:p>
          <a:r>
            <a:rPr lang="it-IT" sz="2400" dirty="0"/>
            <a:t>NUOVO OBIETTIVO</a:t>
          </a:r>
        </a:p>
      </dgm:t>
    </dgm:pt>
    <dgm:pt modelId="{7CD4CD6E-6C3A-4A5F-A10B-5CFC84635417}" type="parTrans" cxnId="{E4AEE744-E785-4105-B5C6-5CF9AF7CD494}">
      <dgm:prSet/>
      <dgm:spPr/>
      <dgm:t>
        <a:bodyPr/>
        <a:lstStyle/>
        <a:p>
          <a:endParaRPr lang="it-IT"/>
        </a:p>
      </dgm:t>
    </dgm:pt>
    <dgm:pt modelId="{C7FFFC24-6967-4236-AD99-8BFB179B6897}" type="sibTrans" cxnId="{E4AEE744-E785-4105-B5C6-5CF9AF7CD494}">
      <dgm:prSet/>
      <dgm:spPr/>
      <dgm:t>
        <a:bodyPr/>
        <a:lstStyle/>
        <a:p>
          <a:endParaRPr lang="it-IT"/>
        </a:p>
      </dgm:t>
    </dgm:pt>
    <dgm:pt modelId="{134CCAFB-D36E-4BC7-AA60-1269D730FF9E}">
      <dgm:prSet phldrT="[Testo]"/>
      <dgm:spPr/>
      <dgm:t>
        <a:bodyPr/>
        <a:lstStyle/>
        <a:p>
          <a:r>
            <a:rPr lang="it-IT" dirty="0"/>
            <a:t>NON PIU’ AUTONOMIA </a:t>
          </a:r>
        </a:p>
      </dgm:t>
    </dgm:pt>
    <dgm:pt modelId="{AD534EAE-AE2F-445A-8862-2918AFDCD4E6}" type="parTrans" cxnId="{9F083F10-2A73-41A6-BDBE-CFAF11034AD4}">
      <dgm:prSet/>
      <dgm:spPr/>
      <dgm:t>
        <a:bodyPr/>
        <a:lstStyle/>
        <a:p>
          <a:endParaRPr lang="it-IT"/>
        </a:p>
      </dgm:t>
    </dgm:pt>
    <dgm:pt modelId="{871BDB6C-164C-46A2-BB12-D314046C8799}" type="sibTrans" cxnId="{9F083F10-2A73-41A6-BDBE-CFAF11034AD4}">
      <dgm:prSet/>
      <dgm:spPr/>
      <dgm:t>
        <a:bodyPr/>
        <a:lstStyle/>
        <a:p>
          <a:endParaRPr lang="it-IT"/>
        </a:p>
      </dgm:t>
    </dgm:pt>
    <dgm:pt modelId="{B472FC03-F06F-4FD3-B076-5925CF3CB4E5}">
      <dgm:prSet phldrT="[Testo]"/>
      <dgm:spPr/>
      <dgm:t>
        <a:bodyPr/>
        <a:lstStyle/>
        <a:p>
          <a:r>
            <a:rPr lang="it-IT" dirty="0"/>
            <a:t>BENESSERE OSPITE </a:t>
          </a:r>
        </a:p>
      </dgm:t>
    </dgm:pt>
    <dgm:pt modelId="{7A2E7BD3-1152-4A19-9769-7449DE00119F}" type="parTrans" cxnId="{A699D1C7-EA3B-4031-B613-61E901C746BF}">
      <dgm:prSet/>
      <dgm:spPr/>
      <dgm:t>
        <a:bodyPr/>
        <a:lstStyle/>
        <a:p>
          <a:endParaRPr lang="it-IT"/>
        </a:p>
      </dgm:t>
    </dgm:pt>
    <dgm:pt modelId="{38818373-5DA7-4017-B054-AE1A2D123E29}" type="sibTrans" cxnId="{A699D1C7-EA3B-4031-B613-61E901C746BF}">
      <dgm:prSet/>
      <dgm:spPr/>
      <dgm:t>
        <a:bodyPr/>
        <a:lstStyle/>
        <a:p>
          <a:endParaRPr lang="it-IT"/>
        </a:p>
      </dgm:t>
    </dgm:pt>
    <dgm:pt modelId="{EA01C2FB-B48D-45CF-B0A7-AA972ADBECE3}">
      <dgm:prSet phldrT="[Testo]"/>
      <dgm:spPr/>
      <dgm:t>
        <a:bodyPr/>
        <a:lstStyle/>
        <a:p>
          <a:r>
            <a:rPr lang="it-IT" dirty="0"/>
            <a:t>ATTRAVERSO LA:</a:t>
          </a:r>
        </a:p>
      </dgm:t>
    </dgm:pt>
    <dgm:pt modelId="{C7234ADE-7F06-4DE3-9D42-5C59343C5C4A}" type="parTrans" cxnId="{39E57DB0-A2B3-495A-AC7F-CB57C044D2D2}">
      <dgm:prSet/>
      <dgm:spPr/>
      <dgm:t>
        <a:bodyPr/>
        <a:lstStyle/>
        <a:p>
          <a:endParaRPr lang="it-IT"/>
        </a:p>
      </dgm:t>
    </dgm:pt>
    <dgm:pt modelId="{04B84A38-93B3-446D-9958-05063F23EB99}" type="sibTrans" cxnId="{39E57DB0-A2B3-495A-AC7F-CB57C044D2D2}">
      <dgm:prSet/>
      <dgm:spPr/>
      <dgm:t>
        <a:bodyPr/>
        <a:lstStyle/>
        <a:p>
          <a:endParaRPr lang="it-IT"/>
        </a:p>
      </dgm:t>
    </dgm:pt>
    <dgm:pt modelId="{C85895C4-2CF6-4660-ADFE-9CD1145AE6C6}">
      <dgm:prSet phldrT="[Testo]"/>
      <dgm:spPr/>
      <dgm:t>
        <a:bodyPr/>
        <a:lstStyle/>
        <a:p>
          <a:r>
            <a:rPr lang="it-IT" dirty="0"/>
            <a:t>CAPACITAZIONE</a:t>
          </a:r>
        </a:p>
      </dgm:t>
    </dgm:pt>
    <dgm:pt modelId="{33694AD5-7459-4B26-9ED2-49C4C57B8FC2}" type="parTrans" cxnId="{E78B9B83-5923-4A10-86AB-D2959C3B0139}">
      <dgm:prSet/>
      <dgm:spPr/>
      <dgm:t>
        <a:bodyPr/>
        <a:lstStyle/>
        <a:p>
          <a:endParaRPr lang="it-IT"/>
        </a:p>
      </dgm:t>
    </dgm:pt>
    <dgm:pt modelId="{82BB291A-D881-4290-92DE-49DE114B52F9}" type="sibTrans" cxnId="{E78B9B83-5923-4A10-86AB-D2959C3B0139}">
      <dgm:prSet/>
      <dgm:spPr/>
      <dgm:t>
        <a:bodyPr/>
        <a:lstStyle/>
        <a:p>
          <a:endParaRPr lang="it-IT"/>
        </a:p>
      </dgm:t>
    </dgm:pt>
    <dgm:pt modelId="{44A2B89A-8B44-492E-8AFB-D12E5EC637B0}" type="pres">
      <dgm:prSet presAssocID="{43A82C7E-CAC9-481D-8972-18957A573B5E}" presName="rootnode" presStyleCnt="0">
        <dgm:presLayoutVars>
          <dgm:chMax/>
          <dgm:chPref/>
          <dgm:dir/>
          <dgm:animLvl val="lvl"/>
        </dgm:presLayoutVars>
      </dgm:prSet>
      <dgm:spPr/>
    </dgm:pt>
    <dgm:pt modelId="{BB228050-0BDC-4D0D-B383-D1A54713C1DA}" type="pres">
      <dgm:prSet presAssocID="{BA6709EA-E818-4B2B-B4AD-11B1DD04AC1C}" presName="composite" presStyleCnt="0"/>
      <dgm:spPr/>
    </dgm:pt>
    <dgm:pt modelId="{9081E96F-3732-4660-A5D1-3A4AF5842EC7}" type="pres">
      <dgm:prSet presAssocID="{BA6709EA-E818-4B2B-B4AD-11B1DD04AC1C}" presName="bentUpArrow1" presStyleLbl="alignImgPlace1" presStyleIdx="0" presStyleCnt="2"/>
      <dgm:spPr/>
    </dgm:pt>
    <dgm:pt modelId="{52E30A58-3ECC-417A-8E14-C42E988201EB}" type="pres">
      <dgm:prSet presAssocID="{BA6709EA-E818-4B2B-B4AD-11B1DD04AC1C}" presName="ParentText" presStyleLbl="node1" presStyleIdx="0" presStyleCnt="3">
        <dgm:presLayoutVars>
          <dgm:chMax val="1"/>
          <dgm:chPref val="1"/>
          <dgm:bulletEnabled val="1"/>
        </dgm:presLayoutVars>
      </dgm:prSet>
      <dgm:spPr/>
    </dgm:pt>
    <dgm:pt modelId="{1D8286CC-D64A-4183-BBEA-E18112D1B477}" type="pres">
      <dgm:prSet presAssocID="{BA6709EA-E818-4B2B-B4AD-11B1DD04AC1C}" presName="ChildText" presStyleLbl="revTx" presStyleIdx="0" presStyleCnt="2">
        <dgm:presLayoutVars>
          <dgm:chMax val="0"/>
          <dgm:chPref val="0"/>
          <dgm:bulletEnabled val="1"/>
        </dgm:presLayoutVars>
      </dgm:prSet>
      <dgm:spPr/>
    </dgm:pt>
    <dgm:pt modelId="{3662DE9D-07E5-4FC9-8398-5A532EA85A3B}" type="pres">
      <dgm:prSet presAssocID="{C7FFFC24-6967-4236-AD99-8BFB179B6897}" presName="sibTrans" presStyleCnt="0"/>
      <dgm:spPr/>
    </dgm:pt>
    <dgm:pt modelId="{A880CD22-8D4F-4C98-9044-2060C12636F0}" type="pres">
      <dgm:prSet presAssocID="{B472FC03-F06F-4FD3-B076-5925CF3CB4E5}" presName="composite" presStyleCnt="0"/>
      <dgm:spPr/>
    </dgm:pt>
    <dgm:pt modelId="{D9996744-75C8-4289-BB87-606046EC3F80}" type="pres">
      <dgm:prSet presAssocID="{B472FC03-F06F-4FD3-B076-5925CF3CB4E5}" presName="bentUpArrow1" presStyleLbl="alignImgPlace1" presStyleIdx="1" presStyleCnt="2"/>
      <dgm:spPr/>
    </dgm:pt>
    <dgm:pt modelId="{8EE223D0-0218-469D-BDCF-6E43AB03A000}" type="pres">
      <dgm:prSet presAssocID="{B472FC03-F06F-4FD3-B076-5925CF3CB4E5}" presName="ParentText" presStyleLbl="node1" presStyleIdx="1" presStyleCnt="3">
        <dgm:presLayoutVars>
          <dgm:chMax val="1"/>
          <dgm:chPref val="1"/>
          <dgm:bulletEnabled val="1"/>
        </dgm:presLayoutVars>
      </dgm:prSet>
      <dgm:spPr/>
    </dgm:pt>
    <dgm:pt modelId="{2A9C03C0-0E02-4AE4-91E2-9200E2010562}" type="pres">
      <dgm:prSet presAssocID="{B472FC03-F06F-4FD3-B076-5925CF3CB4E5}" presName="ChildText" presStyleLbl="revTx" presStyleIdx="1" presStyleCnt="2">
        <dgm:presLayoutVars>
          <dgm:chMax val="0"/>
          <dgm:chPref val="0"/>
          <dgm:bulletEnabled val="1"/>
        </dgm:presLayoutVars>
      </dgm:prSet>
      <dgm:spPr/>
    </dgm:pt>
    <dgm:pt modelId="{9FD61741-9B34-414A-AAF2-3F87A8E0D2A7}" type="pres">
      <dgm:prSet presAssocID="{38818373-5DA7-4017-B054-AE1A2D123E29}" presName="sibTrans" presStyleCnt="0"/>
      <dgm:spPr/>
    </dgm:pt>
    <dgm:pt modelId="{26AB4598-83DE-4AC3-AFE1-CC580FBCA8BF}" type="pres">
      <dgm:prSet presAssocID="{C85895C4-2CF6-4660-ADFE-9CD1145AE6C6}" presName="composite" presStyleCnt="0"/>
      <dgm:spPr/>
    </dgm:pt>
    <dgm:pt modelId="{2502AC92-292B-4FFD-BA14-13431E73EFD3}" type="pres">
      <dgm:prSet presAssocID="{C85895C4-2CF6-4660-ADFE-9CD1145AE6C6}" presName="ParentText" presStyleLbl="node1" presStyleIdx="2" presStyleCnt="3">
        <dgm:presLayoutVars>
          <dgm:chMax val="1"/>
          <dgm:chPref val="1"/>
          <dgm:bulletEnabled val="1"/>
        </dgm:presLayoutVars>
      </dgm:prSet>
      <dgm:spPr/>
    </dgm:pt>
  </dgm:ptLst>
  <dgm:cxnLst>
    <dgm:cxn modelId="{9F083F10-2A73-41A6-BDBE-CFAF11034AD4}" srcId="{BA6709EA-E818-4B2B-B4AD-11B1DD04AC1C}" destId="{134CCAFB-D36E-4BC7-AA60-1269D730FF9E}" srcOrd="0" destOrd="0" parTransId="{AD534EAE-AE2F-445A-8862-2918AFDCD4E6}" sibTransId="{871BDB6C-164C-46A2-BB12-D314046C8799}"/>
    <dgm:cxn modelId="{B803D026-E25B-4F8D-966C-F3F781CA895A}" type="presOf" srcId="{43A82C7E-CAC9-481D-8972-18957A573B5E}" destId="{44A2B89A-8B44-492E-8AFB-D12E5EC637B0}" srcOrd="0" destOrd="0" presId="urn:microsoft.com/office/officeart/2005/8/layout/StepDownProcess"/>
    <dgm:cxn modelId="{CB46AF5F-31CF-4A37-A475-D9FB0645B8BC}" type="presOf" srcId="{BA6709EA-E818-4B2B-B4AD-11B1DD04AC1C}" destId="{52E30A58-3ECC-417A-8E14-C42E988201EB}" srcOrd="0" destOrd="0" presId="urn:microsoft.com/office/officeart/2005/8/layout/StepDownProcess"/>
    <dgm:cxn modelId="{5F49D363-6D5D-47E9-AE50-433754E4B72A}" type="presOf" srcId="{EA01C2FB-B48D-45CF-B0A7-AA972ADBECE3}" destId="{2A9C03C0-0E02-4AE4-91E2-9200E2010562}" srcOrd="0" destOrd="0" presId="urn:microsoft.com/office/officeart/2005/8/layout/StepDownProcess"/>
    <dgm:cxn modelId="{E4AEE744-E785-4105-B5C6-5CF9AF7CD494}" srcId="{43A82C7E-CAC9-481D-8972-18957A573B5E}" destId="{BA6709EA-E818-4B2B-B4AD-11B1DD04AC1C}" srcOrd="0" destOrd="0" parTransId="{7CD4CD6E-6C3A-4A5F-A10B-5CFC84635417}" sibTransId="{C7FFFC24-6967-4236-AD99-8BFB179B6897}"/>
    <dgm:cxn modelId="{417BB865-DADB-4127-8188-A12C730D1779}" type="presOf" srcId="{134CCAFB-D36E-4BC7-AA60-1269D730FF9E}" destId="{1D8286CC-D64A-4183-BBEA-E18112D1B477}" srcOrd="0" destOrd="0" presId="urn:microsoft.com/office/officeart/2005/8/layout/StepDownProcess"/>
    <dgm:cxn modelId="{39BD1B68-DB45-4F3A-A499-C5AD489ED1BA}" type="presOf" srcId="{B472FC03-F06F-4FD3-B076-5925CF3CB4E5}" destId="{8EE223D0-0218-469D-BDCF-6E43AB03A000}" srcOrd="0" destOrd="0" presId="urn:microsoft.com/office/officeart/2005/8/layout/StepDownProcess"/>
    <dgm:cxn modelId="{E78B9B83-5923-4A10-86AB-D2959C3B0139}" srcId="{43A82C7E-CAC9-481D-8972-18957A573B5E}" destId="{C85895C4-2CF6-4660-ADFE-9CD1145AE6C6}" srcOrd="2" destOrd="0" parTransId="{33694AD5-7459-4B26-9ED2-49C4C57B8FC2}" sibTransId="{82BB291A-D881-4290-92DE-49DE114B52F9}"/>
    <dgm:cxn modelId="{39E57DB0-A2B3-495A-AC7F-CB57C044D2D2}" srcId="{B472FC03-F06F-4FD3-B076-5925CF3CB4E5}" destId="{EA01C2FB-B48D-45CF-B0A7-AA972ADBECE3}" srcOrd="0" destOrd="0" parTransId="{C7234ADE-7F06-4DE3-9D42-5C59343C5C4A}" sibTransId="{04B84A38-93B3-446D-9958-05063F23EB99}"/>
    <dgm:cxn modelId="{A699D1C7-EA3B-4031-B613-61E901C746BF}" srcId="{43A82C7E-CAC9-481D-8972-18957A573B5E}" destId="{B472FC03-F06F-4FD3-B076-5925CF3CB4E5}" srcOrd="1" destOrd="0" parTransId="{7A2E7BD3-1152-4A19-9769-7449DE00119F}" sibTransId="{38818373-5DA7-4017-B054-AE1A2D123E29}"/>
    <dgm:cxn modelId="{21C90FFC-D783-480B-A326-95E08BBB8937}" type="presOf" srcId="{C85895C4-2CF6-4660-ADFE-9CD1145AE6C6}" destId="{2502AC92-292B-4FFD-BA14-13431E73EFD3}" srcOrd="0" destOrd="0" presId="urn:microsoft.com/office/officeart/2005/8/layout/StepDownProcess"/>
    <dgm:cxn modelId="{3C65DAB1-3BC8-420F-AAB2-2ED33A48FF2D}" type="presParOf" srcId="{44A2B89A-8B44-492E-8AFB-D12E5EC637B0}" destId="{BB228050-0BDC-4D0D-B383-D1A54713C1DA}" srcOrd="0" destOrd="0" presId="urn:microsoft.com/office/officeart/2005/8/layout/StepDownProcess"/>
    <dgm:cxn modelId="{9CC88085-5783-4CFF-B8E6-871F7ED7F2D8}" type="presParOf" srcId="{BB228050-0BDC-4D0D-B383-D1A54713C1DA}" destId="{9081E96F-3732-4660-A5D1-3A4AF5842EC7}" srcOrd="0" destOrd="0" presId="urn:microsoft.com/office/officeart/2005/8/layout/StepDownProcess"/>
    <dgm:cxn modelId="{FC452C7D-A919-4A60-BB52-0E6AE6E4C609}" type="presParOf" srcId="{BB228050-0BDC-4D0D-B383-D1A54713C1DA}" destId="{52E30A58-3ECC-417A-8E14-C42E988201EB}" srcOrd="1" destOrd="0" presId="urn:microsoft.com/office/officeart/2005/8/layout/StepDownProcess"/>
    <dgm:cxn modelId="{75296EE7-6B8A-4771-AB9B-0C18E856F062}" type="presParOf" srcId="{BB228050-0BDC-4D0D-B383-D1A54713C1DA}" destId="{1D8286CC-D64A-4183-BBEA-E18112D1B477}" srcOrd="2" destOrd="0" presId="urn:microsoft.com/office/officeart/2005/8/layout/StepDownProcess"/>
    <dgm:cxn modelId="{771C19A7-1527-4123-9CFA-4E6385054AD1}" type="presParOf" srcId="{44A2B89A-8B44-492E-8AFB-D12E5EC637B0}" destId="{3662DE9D-07E5-4FC9-8398-5A532EA85A3B}" srcOrd="1" destOrd="0" presId="urn:microsoft.com/office/officeart/2005/8/layout/StepDownProcess"/>
    <dgm:cxn modelId="{1EEF31D3-839E-40FE-AEE1-2E35E7D9B645}" type="presParOf" srcId="{44A2B89A-8B44-492E-8AFB-D12E5EC637B0}" destId="{A880CD22-8D4F-4C98-9044-2060C12636F0}" srcOrd="2" destOrd="0" presId="urn:microsoft.com/office/officeart/2005/8/layout/StepDownProcess"/>
    <dgm:cxn modelId="{706D5060-88CE-4272-8DC3-F3EB0785CCF2}" type="presParOf" srcId="{A880CD22-8D4F-4C98-9044-2060C12636F0}" destId="{D9996744-75C8-4289-BB87-606046EC3F80}" srcOrd="0" destOrd="0" presId="urn:microsoft.com/office/officeart/2005/8/layout/StepDownProcess"/>
    <dgm:cxn modelId="{C5C1BA68-46F4-4027-A7E2-1079B19566AB}" type="presParOf" srcId="{A880CD22-8D4F-4C98-9044-2060C12636F0}" destId="{8EE223D0-0218-469D-BDCF-6E43AB03A000}" srcOrd="1" destOrd="0" presId="urn:microsoft.com/office/officeart/2005/8/layout/StepDownProcess"/>
    <dgm:cxn modelId="{65EA2EAB-A0A2-4BBD-8FAA-252A1A8DE2D9}" type="presParOf" srcId="{A880CD22-8D4F-4C98-9044-2060C12636F0}" destId="{2A9C03C0-0E02-4AE4-91E2-9200E2010562}" srcOrd="2" destOrd="0" presId="urn:microsoft.com/office/officeart/2005/8/layout/StepDownProcess"/>
    <dgm:cxn modelId="{94EF7347-3AFD-43C6-B472-CC5E516180B9}" type="presParOf" srcId="{44A2B89A-8B44-492E-8AFB-D12E5EC637B0}" destId="{9FD61741-9B34-414A-AAF2-3F87A8E0D2A7}" srcOrd="3" destOrd="0" presId="urn:microsoft.com/office/officeart/2005/8/layout/StepDownProcess"/>
    <dgm:cxn modelId="{23AE5566-8CC3-44B6-A6A0-CCCDE6682E67}" type="presParOf" srcId="{44A2B89A-8B44-492E-8AFB-D12E5EC637B0}" destId="{26AB4598-83DE-4AC3-AFE1-CC580FBCA8BF}" srcOrd="4" destOrd="0" presId="urn:microsoft.com/office/officeart/2005/8/layout/StepDownProcess"/>
    <dgm:cxn modelId="{6577F585-89F8-45C1-A868-2EB59B09146D}" type="presParOf" srcId="{26AB4598-83DE-4AC3-AFE1-CC580FBCA8BF}" destId="{2502AC92-292B-4FFD-BA14-13431E73EFD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1E96F-3732-4660-A5D1-3A4AF5842EC7}">
      <dsp:nvSpPr>
        <dsp:cNvPr id="0" name=""/>
        <dsp:cNvSpPr/>
      </dsp:nvSpPr>
      <dsp:spPr>
        <a:xfrm rot="5400000">
          <a:off x="1331664" y="1506893"/>
          <a:ext cx="1332717" cy="1517251"/>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30A58-3ECC-417A-8E14-C42E988201EB}">
      <dsp:nvSpPr>
        <dsp:cNvPr id="0" name=""/>
        <dsp:cNvSpPr/>
      </dsp:nvSpPr>
      <dsp:spPr>
        <a:xfrm>
          <a:off x="978575" y="29549"/>
          <a:ext cx="2243511" cy="1570384"/>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NUOVO OBIETTIVO</a:t>
          </a:r>
        </a:p>
      </dsp:txBody>
      <dsp:txXfrm>
        <a:off x="1055249" y="106223"/>
        <a:ext cx="2090163" cy="1417036"/>
      </dsp:txXfrm>
    </dsp:sp>
    <dsp:sp modelId="{1D8286CC-D64A-4183-BBEA-E18112D1B477}">
      <dsp:nvSpPr>
        <dsp:cNvPr id="0" name=""/>
        <dsp:cNvSpPr/>
      </dsp:nvSpPr>
      <dsp:spPr>
        <a:xfrm>
          <a:off x="3222086" y="179321"/>
          <a:ext cx="1631716" cy="126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NON PIU’ AUTONOMIA </a:t>
          </a:r>
        </a:p>
      </dsp:txBody>
      <dsp:txXfrm>
        <a:off x="3222086" y="179321"/>
        <a:ext cx="1631716" cy="1269254"/>
      </dsp:txXfrm>
    </dsp:sp>
    <dsp:sp modelId="{D9996744-75C8-4289-BB87-606046EC3F80}">
      <dsp:nvSpPr>
        <dsp:cNvPr id="0" name=""/>
        <dsp:cNvSpPr/>
      </dsp:nvSpPr>
      <dsp:spPr>
        <a:xfrm rot="5400000">
          <a:off x="3191773" y="3270953"/>
          <a:ext cx="1332717" cy="1517251"/>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E223D0-0218-469D-BDCF-6E43AB03A000}">
      <dsp:nvSpPr>
        <dsp:cNvPr id="0" name=""/>
        <dsp:cNvSpPr/>
      </dsp:nvSpPr>
      <dsp:spPr>
        <a:xfrm>
          <a:off x="2838684" y="1793610"/>
          <a:ext cx="2243511" cy="1570384"/>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BENESSERE OSPITE </a:t>
          </a:r>
        </a:p>
      </dsp:txBody>
      <dsp:txXfrm>
        <a:off x="2915358" y="1870284"/>
        <a:ext cx="2090163" cy="1417036"/>
      </dsp:txXfrm>
    </dsp:sp>
    <dsp:sp modelId="{2A9C03C0-0E02-4AE4-91E2-9200E2010562}">
      <dsp:nvSpPr>
        <dsp:cNvPr id="0" name=""/>
        <dsp:cNvSpPr/>
      </dsp:nvSpPr>
      <dsp:spPr>
        <a:xfrm>
          <a:off x="5082195" y="1943382"/>
          <a:ext cx="1631716" cy="126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ATTRAVERSO LA:</a:t>
          </a:r>
        </a:p>
      </dsp:txBody>
      <dsp:txXfrm>
        <a:off x="5082195" y="1943382"/>
        <a:ext cx="1631716" cy="1269254"/>
      </dsp:txXfrm>
    </dsp:sp>
    <dsp:sp modelId="{2502AC92-292B-4FFD-BA14-13431E73EFD3}">
      <dsp:nvSpPr>
        <dsp:cNvPr id="0" name=""/>
        <dsp:cNvSpPr/>
      </dsp:nvSpPr>
      <dsp:spPr>
        <a:xfrm>
          <a:off x="4698793" y="3557670"/>
          <a:ext cx="2243511" cy="1570384"/>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CAPACITAZIONE</a:t>
          </a:r>
        </a:p>
      </dsp:txBody>
      <dsp:txXfrm>
        <a:off x="4775467" y="3634344"/>
        <a:ext cx="2090163" cy="141703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BF07E3A-8930-4AFC-A1F7-E9DD74F7FF85}" type="datetimeFigureOut">
              <a:rPr lang="it-IT" smtClean="0"/>
              <a:pPr/>
              <a:t>04/05/2023</a:t>
            </a:fld>
            <a:endParaRPr lang="it-IT"/>
          </a:p>
        </p:txBody>
      </p:sp>
      <p:sp>
        <p:nvSpPr>
          <p:cNvPr id="4" name="Segnaposto immagine diapositiva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BFEA4EF-F8B7-4158-ABF4-6D57A62CC88E}" type="slidenum">
              <a:rPr lang="it-IT" smtClean="0"/>
              <a:pPr/>
              <a:t>‹N›</a:t>
            </a:fld>
            <a:endParaRPr lang="it-IT"/>
          </a:p>
        </p:txBody>
      </p:sp>
    </p:spTree>
    <p:extLst>
      <p:ext uri="{BB962C8B-B14F-4D97-AF65-F5344CB8AC3E}">
        <p14:creationId xmlns:p14="http://schemas.microsoft.com/office/powerpoint/2010/main" val="248459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BFEA4EF-F8B7-4158-ABF4-6D57A62CC88E}" type="slidenum">
              <a:rPr lang="it-IT" smtClean="0"/>
              <a:pPr/>
              <a:t>2</a:t>
            </a:fld>
            <a:endParaRPr lang="it-IT"/>
          </a:p>
        </p:txBody>
      </p:sp>
    </p:spTree>
    <p:extLst>
      <p:ext uri="{BB962C8B-B14F-4D97-AF65-F5344CB8AC3E}">
        <p14:creationId xmlns:p14="http://schemas.microsoft.com/office/powerpoint/2010/main" val="172451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lstStyle/>
          <a:p>
            <a:r>
              <a:rPr lang="it-IT" dirty="0"/>
              <a:t>Per mancanza di combustibili fossili sul suolo europeo, anche se </a:t>
            </a:r>
            <a:r>
              <a:rPr lang="it-IT" kern="0" dirty="0">
                <a:solidFill>
                  <a:sysClr val="windowText" lastClr="000000"/>
                </a:solidFill>
                <a:latin typeface="Times New Roman" pitchFamily="18" charset="0"/>
                <a:cs typeface="Times New Roman" pitchFamily="18" charset="0"/>
              </a:rPr>
              <a:t>sta aumentando la produzione di energia da fonti rinnovabili</a:t>
            </a:r>
            <a:endParaRPr lang="it-IT" dirty="0"/>
          </a:p>
        </p:txBody>
      </p:sp>
      <p:sp>
        <p:nvSpPr>
          <p:cNvPr id="4" name="Segnaposto numero diapositiva 3"/>
          <p:cNvSpPr>
            <a:spLocks noGrp="1"/>
          </p:cNvSpPr>
          <p:nvPr>
            <p:ph type="sldNum" sz="quarter" idx="10"/>
          </p:nvPr>
        </p:nvSpPr>
        <p:spPr/>
        <p:txBody>
          <a:bodyPr/>
          <a:lstStyle/>
          <a:p>
            <a:fld id="{BBFEA4EF-F8B7-4158-ABF4-6D57A62CC88E}" type="slidenum">
              <a:rPr lang="it-IT" smtClean="0"/>
              <a:pPr/>
              <a:t>14</a:t>
            </a:fld>
            <a:endParaRPr lang="it-IT"/>
          </a:p>
        </p:txBody>
      </p:sp>
    </p:spTree>
    <p:extLst>
      <p:ext uri="{BB962C8B-B14F-4D97-AF65-F5344CB8AC3E}">
        <p14:creationId xmlns:p14="http://schemas.microsoft.com/office/powerpoint/2010/main" val="194439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lstStyle/>
          <a:p>
            <a:r>
              <a:rPr lang="it-IT" dirty="0"/>
              <a:t>Per mancanza di combustibili fossili sul suolo europeo, anche se </a:t>
            </a:r>
            <a:r>
              <a:rPr lang="it-IT" kern="0" dirty="0">
                <a:solidFill>
                  <a:sysClr val="windowText" lastClr="000000"/>
                </a:solidFill>
                <a:latin typeface="Times New Roman" pitchFamily="18" charset="0"/>
                <a:cs typeface="Times New Roman" pitchFamily="18" charset="0"/>
              </a:rPr>
              <a:t>sta aumentando la produzione di energia da fonti rinnovabili</a:t>
            </a:r>
            <a:endParaRPr lang="it-IT" dirty="0"/>
          </a:p>
        </p:txBody>
      </p:sp>
      <p:sp>
        <p:nvSpPr>
          <p:cNvPr id="4" name="Segnaposto numero diapositiva 3"/>
          <p:cNvSpPr>
            <a:spLocks noGrp="1"/>
          </p:cNvSpPr>
          <p:nvPr>
            <p:ph type="sldNum" sz="quarter" idx="10"/>
          </p:nvPr>
        </p:nvSpPr>
        <p:spPr/>
        <p:txBody>
          <a:bodyPr/>
          <a:lstStyle/>
          <a:p>
            <a:fld id="{BBFEA4EF-F8B7-4158-ABF4-6D57A62CC88E}" type="slidenum">
              <a:rPr lang="it-IT" smtClean="0"/>
              <a:pPr/>
              <a:t>15</a:t>
            </a:fld>
            <a:endParaRPr lang="it-IT"/>
          </a:p>
        </p:txBody>
      </p:sp>
    </p:spTree>
    <p:extLst>
      <p:ext uri="{BB962C8B-B14F-4D97-AF65-F5344CB8AC3E}">
        <p14:creationId xmlns:p14="http://schemas.microsoft.com/office/powerpoint/2010/main" val="240534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lstStyle/>
          <a:p>
            <a:r>
              <a:rPr lang="it-IT" dirty="0"/>
              <a:t>Per mancanza di combustibili fossili sul suolo europeo, anche se </a:t>
            </a:r>
            <a:r>
              <a:rPr lang="it-IT" kern="0" dirty="0">
                <a:solidFill>
                  <a:sysClr val="windowText" lastClr="000000"/>
                </a:solidFill>
                <a:latin typeface="Times New Roman" pitchFamily="18" charset="0"/>
                <a:cs typeface="Times New Roman" pitchFamily="18" charset="0"/>
              </a:rPr>
              <a:t>sta aumentando la produzione di energia da fonti rinnovabili</a:t>
            </a:r>
            <a:endParaRPr lang="it-IT" dirty="0"/>
          </a:p>
        </p:txBody>
      </p:sp>
      <p:sp>
        <p:nvSpPr>
          <p:cNvPr id="4" name="Segnaposto numero diapositiva 3"/>
          <p:cNvSpPr>
            <a:spLocks noGrp="1"/>
          </p:cNvSpPr>
          <p:nvPr>
            <p:ph type="sldNum" sz="quarter" idx="10"/>
          </p:nvPr>
        </p:nvSpPr>
        <p:spPr/>
        <p:txBody>
          <a:bodyPr/>
          <a:lstStyle/>
          <a:p>
            <a:fld id="{BBFEA4EF-F8B7-4158-ABF4-6D57A62CC88E}" type="slidenum">
              <a:rPr lang="it-IT" smtClean="0"/>
              <a:pPr/>
              <a:t>17</a:t>
            </a:fld>
            <a:endParaRPr lang="it-IT"/>
          </a:p>
        </p:txBody>
      </p:sp>
    </p:spTree>
    <p:extLst>
      <p:ext uri="{BB962C8B-B14F-4D97-AF65-F5344CB8AC3E}">
        <p14:creationId xmlns:p14="http://schemas.microsoft.com/office/powerpoint/2010/main" val="95313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lstStyle/>
          <a:p>
            <a:r>
              <a:rPr lang="it-IT" dirty="0"/>
              <a:t>Per mancanza di combustibili fossili sul suolo europeo, anche se </a:t>
            </a:r>
            <a:r>
              <a:rPr lang="it-IT" kern="0" dirty="0">
                <a:solidFill>
                  <a:sysClr val="windowText" lastClr="000000"/>
                </a:solidFill>
                <a:latin typeface="Times New Roman" pitchFamily="18" charset="0"/>
                <a:cs typeface="Times New Roman" pitchFamily="18" charset="0"/>
              </a:rPr>
              <a:t>sta aumentando la produzione di energia da fonti rinnovabili</a:t>
            </a:r>
            <a:endParaRPr lang="it-IT" dirty="0"/>
          </a:p>
        </p:txBody>
      </p:sp>
      <p:sp>
        <p:nvSpPr>
          <p:cNvPr id="4" name="Segnaposto numero diapositiva 3"/>
          <p:cNvSpPr>
            <a:spLocks noGrp="1"/>
          </p:cNvSpPr>
          <p:nvPr>
            <p:ph type="sldNum" sz="quarter" idx="10"/>
          </p:nvPr>
        </p:nvSpPr>
        <p:spPr/>
        <p:txBody>
          <a:bodyPr/>
          <a:lstStyle/>
          <a:p>
            <a:fld id="{BBFEA4EF-F8B7-4158-ABF4-6D57A62CC88E}" type="slidenum">
              <a:rPr lang="it-IT" smtClean="0"/>
              <a:pPr/>
              <a:t>18</a:t>
            </a:fld>
            <a:endParaRPr lang="it-IT"/>
          </a:p>
        </p:txBody>
      </p:sp>
    </p:spTree>
    <p:extLst>
      <p:ext uri="{BB962C8B-B14F-4D97-AF65-F5344CB8AC3E}">
        <p14:creationId xmlns:p14="http://schemas.microsoft.com/office/powerpoint/2010/main" val="407456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BFEA4EF-F8B7-4158-ABF4-6D57A62CC88E}" type="slidenum">
              <a:rPr lang="it-IT" smtClean="0"/>
              <a:pPr/>
              <a:t>21</a:t>
            </a:fld>
            <a:endParaRPr lang="it-IT"/>
          </a:p>
        </p:txBody>
      </p:sp>
    </p:spTree>
    <p:extLst>
      <p:ext uri="{BB962C8B-B14F-4D97-AF65-F5344CB8AC3E}">
        <p14:creationId xmlns:p14="http://schemas.microsoft.com/office/powerpoint/2010/main" val="172451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BFEA4EF-F8B7-4158-ABF4-6D57A62CC88E}" type="slidenum">
              <a:rPr lang="it-IT" smtClean="0"/>
              <a:pPr/>
              <a:t>23</a:t>
            </a:fld>
            <a:endParaRPr lang="it-IT"/>
          </a:p>
        </p:txBody>
      </p:sp>
    </p:spTree>
    <p:extLst>
      <p:ext uri="{BB962C8B-B14F-4D97-AF65-F5344CB8AC3E}">
        <p14:creationId xmlns:p14="http://schemas.microsoft.com/office/powerpoint/2010/main" val="277377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lstStyle/>
          <a:p>
            <a:r>
              <a:rPr lang="it-IT" dirty="0"/>
              <a:t>Per mancanza di combustibili fossili sul suolo europeo, anche se </a:t>
            </a:r>
            <a:r>
              <a:rPr lang="it-IT" kern="0" dirty="0">
                <a:solidFill>
                  <a:sysClr val="windowText" lastClr="000000"/>
                </a:solidFill>
                <a:latin typeface="Times New Roman" pitchFamily="18" charset="0"/>
                <a:cs typeface="Times New Roman" pitchFamily="18" charset="0"/>
              </a:rPr>
              <a:t>sta aumentando la produzione di energia da fonti rinnovabili</a:t>
            </a:r>
            <a:endParaRPr lang="it-IT" dirty="0"/>
          </a:p>
        </p:txBody>
      </p:sp>
      <p:sp>
        <p:nvSpPr>
          <p:cNvPr id="4" name="Segnaposto numero diapositiva 3"/>
          <p:cNvSpPr>
            <a:spLocks noGrp="1"/>
          </p:cNvSpPr>
          <p:nvPr>
            <p:ph type="sldNum" sz="quarter" idx="10"/>
          </p:nvPr>
        </p:nvSpPr>
        <p:spPr/>
        <p:txBody>
          <a:bodyPr/>
          <a:lstStyle/>
          <a:p>
            <a:fld id="{BBFEA4EF-F8B7-4158-ABF4-6D57A62CC88E}" type="slidenum">
              <a:rPr lang="it-IT" smtClean="0"/>
              <a:pPr/>
              <a:t>26</a:t>
            </a:fld>
            <a:endParaRPr lang="it-IT"/>
          </a:p>
        </p:txBody>
      </p:sp>
    </p:spTree>
    <p:extLst>
      <p:ext uri="{BB962C8B-B14F-4D97-AF65-F5344CB8AC3E}">
        <p14:creationId xmlns:p14="http://schemas.microsoft.com/office/powerpoint/2010/main" val="95313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BFEA4EF-F8B7-4158-ABF4-6D57A62CC88E}" type="slidenum">
              <a:rPr lang="it-IT" smtClean="0"/>
              <a:pPr/>
              <a:t>28</a:t>
            </a:fld>
            <a:endParaRPr lang="it-IT"/>
          </a:p>
        </p:txBody>
      </p:sp>
    </p:spTree>
    <p:extLst>
      <p:ext uri="{BB962C8B-B14F-4D97-AF65-F5344CB8AC3E}">
        <p14:creationId xmlns:p14="http://schemas.microsoft.com/office/powerpoint/2010/main" val="277377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68C2E2E-6FA7-4058-A847-A301EE7FE6DD}" type="datetime1">
              <a:rPr lang="it-IT" smtClean="0"/>
              <a:t>04/05/2023</a:t>
            </a:fld>
            <a:endParaRPr lang="it-IT"/>
          </a:p>
        </p:txBody>
      </p:sp>
      <p:sp>
        <p:nvSpPr>
          <p:cNvPr id="5" name="Footer Placeholder 4"/>
          <p:cNvSpPr>
            <a:spLocks noGrp="1"/>
          </p:cNvSpPr>
          <p:nvPr>
            <p:ph type="ftr" sz="quarter" idx="11"/>
          </p:nvPr>
        </p:nvSpPr>
        <p:spPr/>
        <p:txBody>
          <a:bodyPr/>
          <a:lstStyle/>
          <a:p>
            <a:r>
              <a:rPr lang="it-IT"/>
              <a:t>Dott.ssa Vissani Fioretti Emilia  Psicologa, specializzanda in Psicoterapia sistemico-relazionale</a:t>
            </a: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98462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D8AA65-1B99-4DF7-B737-C0FF4DED8B6F}" type="datetime1">
              <a:rPr lang="it-IT" smtClean="0"/>
              <a:t>04/05/2023</a:t>
            </a:fld>
            <a:endParaRPr lang="it-IT"/>
          </a:p>
        </p:txBody>
      </p:sp>
      <p:sp>
        <p:nvSpPr>
          <p:cNvPr id="5" name="Footer Placeholder 4"/>
          <p:cNvSpPr>
            <a:spLocks noGrp="1"/>
          </p:cNvSpPr>
          <p:nvPr>
            <p:ph type="ftr" sz="quarter" idx="11"/>
          </p:nvPr>
        </p:nvSpPr>
        <p:spPr/>
        <p:txBody>
          <a:bodyPr/>
          <a:lstStyle/>
          <a:p>
            <a:r>
              <a:rPr lang="it-IT"/>
              <a:t>Dott.ssa Vissani Fioretti Emilia  Psicologa, specializzanda in Psicoterapia sistemico-relazionale</a:t>
            </a: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80185091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D8AA65-1B99-4DF7-B737-C0FF4DED8B6F}" type="datetime1">
              <a:rPr lang="it-IT" smtClean="0"/>
              <a:t>04/05/2023</a:t>
            </a:fld>
            <a:endParaRPr lang="it-IT"/>
          </a:p>
        </p:txBody>
      </p:sp>
      <p:sp>
        <p:nvSpPr>
          <p:cNvPr id="5" name="Footer Placeholder 4"/>
          <p:cNvSpPr>
            <a:spLocks noGrp="1"/>
          </p:cNvSpPr>
          <p:nvPr>
            <p:ph type="ftr" sz="quarter" idx="11"/>
          </p:nvPr>
        </p:nvSpPr>
        <p:spPr/>
        <p:txBody>
          <a:bodyPr/>
          <a:lstStyle/>
          <a:p>
            <a:r>
              <a:rPr lang="it-IT"/>
              <a:t>Dott.ssa Vissani Fioretti Emilia  Psicologa, specializzanda in Psicoterapia sistemico-relazionale</a:t>
            </a: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124826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D8AA65-1B99-4DF7-B737-C0FF4DED8B6F}" type="datetime1">
              <a:rPr lang="it-IT" smtClean="0"/>
              <a:t>04/05/2023</a:t>
            </a:fld>
            <a:endParaRPr lang="it-IT"/>
          </a:p>
        </p:txBody>
      </p:sp>
      <p:sp>
        <p:nvSpPr>
          <p:cNvPr id="5" name="Footer Placeholder 4"/>
          <p:cNvSpPr>
            <a:spLocks noGrp="1"/>
          </p:cNvSpPr>
          <p:nvPr>
            <p:ph type="ftr" sz="quarter" idx="11"/>
          </p:nvPr>
        </p:nvSpPr>
        <p:spPr/>
        <p:txBody>
          <a:bodyPr/>
          <a:lstStyle/>
          <a:p>
            <a:r>
              <a:rPr lang="it-IT"/>
              <a:t>Dott.ssa Vissani Fioretti Emilia  Psicologa, specializzanda in Psicoterapia sistemico-relazionale</a:t>
            </a: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49010130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D8AA65-1B99-4DF7-B737-C0FF4DED8B6F}" type="datetime1">
              <a:rPr lang="it-IT" smtClean="0"/>
              <a:t>04/05/2023</a:t>
            </a:fld>
            <a:endParaRPr lang="it-IT"/>
          </a:p>
        </p:txBody>
      </p:sp>
      <p:sp>
        <p:nvSpPr>
          <p:cNvPr id="5" name="Footer Placeholder 4"/>
          <p:cNvSpPr>
            <a:spLocks noGrp="1"/>
          </p:cNvSpPr>
          <p:nvPr>
            <p:ph type="ftr" sz="quarter" idx="11"/>
          </p:nvPr>
        </p:nvSpPr>
        <p:spPr/>
        <p:txBody>
          <a:bodyPr/>
          <a:lstStyle/>
          <a:p>
            <a:r>
              <a:rPr lang="it-IT"/>
              <a:t>Dott.ssa Vissani Fioretti Emilia  Psicologa, specializzanda in Psicoterapia sistemico-relazionale</a:t>
            </a: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0024536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D8AA65-1B99-4DF7-B737-C0FF4DED8B6F}" type="datetime1">
              <a:rPr lang="it-IT" smtClean="0"/>
              <a:t>04/05/2023</a:t>
            </a:fld>
            <a:endParaRPr lang="it-IT"/>
          </a:p>
        </p:txBody>
      </p:sp>
      <p:sp>
        <p:nvSpPr>
          <p:cNvPr id="5" name="Footer Placeholder 4"/>
          <p:cNvSpPr>
            <a:spLocks noGrp="1"/>
          </p:cNvSpPr>
          <p:nvPr>
            <p:ph type="ftr" sz="quarter" idx="11"/>
          </p:nvPr>
        </p:nvSpPr>
        <p:spPr/>
        <p:txBody>
          <a:bodyPr/>
          <a:lstStyle/>
          <a:p>
            <a:r>
              <a:rPr lang="it-IT"/>
              <a:t>Dott.ssa Vissani Fioretti Emilia  Psicologa, specializzanda in Psicoterapia sistemico-relazionale</a:t>
            </a: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336682333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DC800EE-721F-4886-9086-E9145FB83F5C}" type="datetime1">
              <a:rPr lang="it-IT" smtClean="0"/>
              <a:t>04/05/2023</a:t>
            </a:fld>
            <a:endParaRPr lang="it-IT"/>
          </a:p>
        </p:txBody>
      </p:sp>
      <p:sp>
        <p:nvSpPr>
          <p:cNvPr id="5" name="Footer Placeholder 4"/>
          <p:cNvSpPr>
            <a:spLocks noGrp="1"/>
          </p:cNvSpPr>
          <p:nvPr>
            <p:ph type="ftr" sz="quarter" idx="11"/>
          </p:nvPr>
        </p:nvSpPr>
        <p:spPr/>
        <p:txBody>
          <a:bodyPr/>
          <a:lstStyle/>
          <a:p>
            <a:r>
              <a:rPr lang="it-IT"/>
              <a:t>Dott.ssa Vissani Fioretti Emilia  Psicologa, specializzanda in Psicoterapia sistemico-relazionale</a:t>
            </a: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68452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AB44FA1-3958-45BC-AABD-7300C01C7EDE}" type="datetime1">
              <a:rPr lang="it-IT" smtClean="0"/>
              <a:t>04/05/2023</a:t>
            </a:fld>
            <a:endParaRPr lang="it-IT"/>
          </a:p>
        </p:txBody>
      </p:sp>
      <p:sp>
        <p:nvSpPr>
          <p:cNvPr id="5" name="Footer Placeholder 4"/>
          <p:cNvSpPr>
            <a:spLocks noGrp="1"/>
          </p:cNvSpPr>
          <p:nvPr>
            <p:ph type="ftr" sz="quarter" idx="11"/>
          </p:nvPr>
        </p:nvSpPr>
        <p:spPr/>
        <p:txBody>
          <a:bodyPr/>
          <a:lstStyle/>
          <a:p>
            <a:r>
              <a:rPr lang="it-IT"/>
              <a:t>Dott.ssa Vissani Fioretti Emilia  Psicologa, specializzanda in Psicoterapia sistemico-relazionale</a:t>
            </a: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85502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51E0411-0040-40B6-AFAD-A3884A6F2F31}" type="datetime1">
              <a:rPr lang="it-IT" smtClean="0"/>
              <a:t>04/05/2023</a:t>
            </a:fld>
            <a:endParaRPr lang="it-IT"/>
          </a:p>
        </p:txBody>
      </p:sp>
      <p:sp>
        <p:nvSpPr>
          <p:cNvPr id="5" name="Footer Placeholder 4"/>
          <p:cNvSpPr>
            <a:spLocks noGrp="1"/>
          </p:cNvSpPr>
          <p:nvPr>
            <p:ph type="ftr" sz="quarter" idx="11"/>
          </p:nvPr>
        </p:nvSpPr>
        <p:spPr/>
        <p:txBody>
          <a:bodyPr/>
          <a:lstStyle/>
          <a:p>
            <a:r>
              <a:rPr lang="it-IT"/>
              <a:t>Dott.ssa Vissani Fioretti Emilia  Psicologa, specializzanda in Psicoterapia sistemico-relazionale</a:t>
            </a: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05271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D6E85E7-053C-4655-A49B-0DC66A2949EB}" type="datetime1">
              <a:rPr lang="it-IT" smtClean="0"/>
              <a:t>04/05/2023</a:t>
            </a:fld>
            <a:endParaRPr lang="it-IT"/>
          </a:p>
        </p:txBody>
      </p:sp>
      <p:sp>
        <p:nvSpPr>
          <p:cNvPr id="5" name="Footer Placeholder 4"/>
          <p:cNvSpPr>
            <a:spLocks noGrp="1"/>
          </p:cNvSpPr>
          <p:nvPr>
            <p:ph type="ftr" sz="quarter" idx="11"/>
          </p:nvPr>
        </p:nvSpPr>
        <p:spPr/>
        <p:txBody>
          <a:bodyPr/>
          <a:lstStyle/>
          <a:p>
            <a:r>
              <a:rPr lang="it-IT"/>
              <a:t>Dott.ssa Vissani Fioretti Emilia  Psicologa, specializzanda in Psicoterapia sistemico-relazionale</a:t>
            </a: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97238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2D8AA65-1B99-4DF7-B737-C0FF4DED8B6F}" type="datetime1">
              <a:rPr lang="it-IT" smtClean="0"/>
              <a:t>04/05/2023</a:t>
            </a:fld>
            <a:endParaRPr lang="it-IT"/>
          </a:p>
        </p:txBody>
      </p:sp>
      <p:sp>
        <p:nvSpPr>
          <p:cNvPr id="6" name="Footer Placeholder 5"/>
          <p:cNvSpPr>
            <a:spLocks noGrp="1"/>
          </p:cNvSpPr>
          <p:nvPr>
            <p:ph type="ftr" sz="quarter" idx="11"/>
          </p:nvPr>
        </p:nvSpPr>
        <p:spPr/>
        <p:txBody>
          <a:bodyPr/>
          <a:lstStyle/>
          <a:p>
            <a:r>
              <a:rPr lang="it-IT"/>
              <a:t>Dott.ssa Vissani Fioretti Emilia  Psicologa, specializzanda in Psicoterapia sistemico-relazionale</a:t>
            </a:r>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21583773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1F21E5F-1502-4688-B475-C58E32755A38}" type="datetime1">
              <a:rPr lang="it-IT" smtClean="0"/>
              <a:t>04/05/2023</a:t>
            </a:fld>
            <a:endParaRPr lang="it-IT"/>
          </a:p>
        </p:txBody>
      </p:sp>
      <p:sp>
        <p:nvSpPr>
          <p:cNvPr id="8" name="Footer Placeholder 7"/>
          <p:cNvSpPr>
            <a:spLocks noGrp="1"/>
          </p:cNvSpPr>
          <p:nvPr>
            <p:ph type="ftr" sz="quarter" idx="11"/>
          </p:nvPr>
        </p:nvSpPr>
        <p:spPr/>
        <p:txBody>
          <a:bodyPr/>
          <a:lstStyle/>
          <a:p>
            <a:r>
              <a:rPr lang="it-IT"/>
              <a:t>Dott.ssa Vissani Fioretti Emilia  Psicologa, specializzanda in Psicoterapia sistemico-relazionale</a:t>
            </a:r>
          </a:p>
        </p:txBody>
      </p:sp>
      <p:sp>
        <p:nvSpPr>
          <p:cNvPr id="9" name="Slide Number Placeholder 8"/>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18702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4A00B39-C795-410E-BEA0-954CB5FA0DC2}" type="datetime1">
              <a:rPr lang="it-IT" smtClean="0"/>
              <a:t>04/05/2023</a:t>
            </a:fld>
            <a:endParaRPr lang="it-IT"/>
          </a:p>
        </p:txBody>
      </p:sp>
      <p:sp>
        <p:nvSpPr>
          <p:cNvPr id="4" name="Footer Placeholder 3"/>
          <p:cNvSpPr>
            <a:spLocks noGrp="1"/>
          </p:cNvSpPr>
          <p:nvPr>
            <p:ph type="ftr" sz="quarter" idx="11"/>
          </p:nvPr>
        </p:nvSpPr>
        <p:spPr/>
        <p:txBody>
          <a:bodyPr/>
          <a:lstStyle/>
          <a:p>
            <a:r>
              <a:rPr lang="it-IT"/>
              <a:t>Dott.ssa Vissani Fioretti Emilia  Psicologa, specializzanda in Psicoterapia sistemico-relazionale</a:t>
            </a:r>
          </a:p>
        </p:txBody>
      </p:sp>
      <p:sp>
        <p:nvSpPr>
          <p:cNvPr id="5" name="Slide Number Placeholder 4"/>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89343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5568F-F5AE-451D-834C-E643681DB961}" type="datetime1">
              <a:rPr lang="it-IT" smtClean="0"/>
              <a:t>04/05/2023</a:t>
            </a:fld>
            <a:endParaRPr lang="it-IT"/>
          </a:p>
        </p:txBody>
      </p:sp>
      <p:sp>
        <p:nvSpPr>
          <p:cNvPr id="3" name="Footer Placeholder 2"/>
          <p:cNvSpPr>
            <a:spLocks noGrp="1"/>
          </p:cNvSpPr>
          <p:nvPr>
            <p:ph type="ftr" sz="quarter" idx="11"/>
          </p:nvPr>
        </p:nvSpPr>
        <p:spPr/>
        <p:txBody>
          <a:bodyPr/>
          <a:lstStyle/>
          <a:p>
            <a:r>
              <a:rPr lang="it-IT"/>
              <a:t>Dott.ssa Vissani Fioretti Emilia  Psicologa, specializzanda in Psicoterapia sistemico-relazionale</a:t>
            </a:r>
          </a:p>
        </p:txBody>
      </p:sp>
      <p:sp>
        <p:nvSpPr>
          <p:cNvPr id="4" name="Slide Number Placeholder 3"/>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46679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C5D6E8-D087-402B-819F-93A2DC923719}" type="datetime1">
              <a:rPr lang="it-IT" smtClean="0"/>
              <a:t>04/05/2023</a:t>
            </a:fld>
            <a:endParaRPr lang="it-IT"/>
          </a:p>
        </p:txBody>
      </p:sp>
      <p:sp>
        <p:nvSpPr>
          <p:cNvPr id="6" name="Footer Placeholder 5"/>
          <p:cNvSpPr>
            <a:spLocks noGrp="1"/>
          </p:cNvSpPr>
          <p:nvPr>
            <p:ph type="ftr" sz="quarter" idx="11"/>
          </p:nvPr>
        </p:nvSpPr>
        <p:spPr/>
        <p:txBody>
          <a:bodyPr/>
          <a:lstStyle/>
          <a:p>
            <a:r>
              <a:rPr lang="it-IT"/>
              <a:t>Dott.ssa Vissani Fioretti Emilia  Psicologa, specializzanda in Psicoterapia sistemico-relazionale</a:t>
            </a:r>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334028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r>
              <a:rPr lang="it-IT"/>
              <a:t>Dott.ssa Vissani Fioretti Emilia  Psicologa, specializzanda in Psicoterapia sistemico-relazionale</a:t>
            </a:r>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
        <p:nvSpPr>
          <p:cNvPr id="5" name="Date Placeholder 4"/>
          <p:cNvSpPr>
            <a:spLocks noGrp="1"/>
          </p:cNvSpPr>
          <p:nvPr>
            <p:ph type="dt" sz="half" idx="10"/>
          </p:nvPr>
        </p:nvSpPr>
        <p:spPr/>
        <p:txBody>
          <a:bodyPr/>
          <a:lstStyle/>
          <a:p>
            <a:fld id="{32D8AA65-1B99-4DF7-B737-C0FF4DED8B6F}" type="datetime1">
              <a:rPr lang="it-IT" smtClean="0"/>
              <a:t>04/05/2023</a:t>
            </a:fld>
            <a:endParaRPr lang="it-IT"/>
          </a:p>
        </p:txBody>
      </p:sp>
    </p:spTree>
    <p:extLst>
      <p:ext uri="{BB962C8B-B14F-4D97-AF65-F5344CB8AC3E}">
        <p14:creationId xmlns:p14="http://schemas.microsoft.com/office/powerpoint/2010/main" val="343949757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D8AA65-1B99-4DF7-B737-C0FF4DED8B6F}" type="datetime1">
              <a:rPr lang="it-IT" smtClean="0"/>
              <a:t>04/05/2023</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Dott.ssa Vissani Fioretti Emilia  Psicologa, specializzanda in Psicoterapia sistemico-relazionale</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A41E1B-4F70-4964-A407-84C68BE8251C}" type="slidenum">
              <a:rPr lang="it-IT" smtClean="0"/>
              <a:pPr/>
              <a:t>‹N›</a:t>
            </a:fld>
            <a:endParaRPr lang="it-IT"/>
          </a:p>
        </p:txBody>
      </p:sp>
    </p:spTree>
    <p:extLst>
      <p:ext uri="{BB962C8B-B14F-4D97-AF65-F5344CB8AC3E}">
        <p14:creationId xmlns:p14="http://schemas.microsoft.com/office/powerpoint/2010/main" val="2789101588"/>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asellaDiTesto 13"/>
          <p:cNvSpPr txBox="1">
            <a:spLocks noChangeArrowheads="1"/>
          </p:cNvSpPr>
          <p:nvPr/>
        </p:nvSpPr>
        <p:spPr bwMode="auto">
          <a:xfrm>
            <a:off x="793985" y="841404"/>
            <a:ext cx="9073008" cy="821572"/>
          </a:xfrm>
          <a:prstGeom prst="rect">
            <a:avLst/>
          </a:prstGeom>
          <a:noFill/>
          <a:ln w="9525">
            <a:noFill/>
            <a:miter lim="800000"/>
            <a:headEnd/>
            <a:tailEnd/>
          </a:ln>
        </p:spPr>
        <p:txBody>
          <a:bodyPr wrap="square">
            <a:spAutoFit/>
          </a:bodyPr>
          <a:lstStyle/>
          <a:p>
            <a:pPr algn="ctr">
              <a:lnSpc>
                <a:spcPct val="150000"/>
              </a:lnSpc>
            </a:pPr>
            <a:r>
              <a:rPr lang="it-IT" sz="3600" b="1" dirty="0">
                <a:solidFill>
                  <a:srgbClr val="000000"/>
                </a:solidFill>
                <a:latin typeface="+mj-lt"/>
                <a:cs typeface="Times New Roman" pitchFamily="18" charset="0"/>
              </a:rPr>
              <a:t>L’APPROCCIO CAPACITANTE NELLE RSA </a:t>
            </a:r>
          </a:p>
        </p:txBody>
      </p:sp>
      <p:sp>
        <p:nvSpPr>
          <p:cNvPr id="29" name="CasellaDiTesto 28"/>
          <p:cNvSpPr txBox="1"/>
          <p:nvPr/>
        </p:nvSpPr>
        <p:spPr>
          <a:xfrm>
            <a:off x="782625" y="4946720"/>
            <a:ext cx="7776864" cy="1631216"/>
          </a:xfrm>
          <a:prstGeom prst="rect">
            <a:avLst/>
          </a:prstGeom>
          <a:noFill/>
        </p:spPr>
        <p:txBody>
          <a:bodyPr wrap="square">
            <a:spAutoFit/>
          </a:bodyPr>
          <a:lstStyle/>
          <a:p>
            <a:pPr algn="just">
              <a:defRPr/>
            </a:pPr>
            <a:r>
              <a:rPr lang="it-IT" sz="2000" b="1" i="1" kern="0" dirty="0">
                <a:solidFill>
                  <a:sysClr val="windowText" lastClr="000000"/>
                </a:solidFill>
                <a:cs typeface="Times New Roman" pitchFamily="18" charset="0"/>
              </a:rPr>
              <a:t>Emilia Vissani Fioretti</a:t>
            </a:r>
          </a:p>
          <a:p>
            <a:pPr algn="just">
              <a:defRPr/>
            </a:pPr>
            <a:r>
              <a:rPr lang="it-IT" sz="2000" b="1" i="1" kern="0" dirty="0">
                <a:solidFill>
                  <a:sysClr val="windowText" lastClr="000000"/>
                </a:solidFill>
                <a:cs typeface="Times New Roman" pitchFamily="18" charset="0"/>
              </a:rPr>
              <a:t>Psicologa, Psicoterapeuta sistemico-relazionale in formazione</a:t>
            </a:r>
          </a:p>
          <a:p>
            <a:pPr algn="just">
              <a:defRPr/>
            </a:pPr>
            <a:endParaRPr lang="it-IT" sz="2000" kern="0" dirty="0">
              <a:solidFill>
                <a:sysClr val="windowText" lastClr="000000"/>
              </a:solidFill>
              <a:cs typeface="Times New Roman" pitchFamily="18" charset="0"/>
            </a:endParaRPr>
          </a:p>
          <a:p>
            <a:pPr algn="just">
              <a:defRPr/>
            </a:pPr>
            <a:r>
              <a:rPr lang="it-IT" sz="2000" b="1" i="1" kern="0" dirty="0">
                <a:solidFill>
                  <a:sysClr val="windowText" lastClr="000000"/>
                </a:solidFill>
                <a:cs typeface="Times New Roman" panose="02020603050405020304" pitchFamily="18" charset="0"/>
              </a:rPr>
              <a:t>Ordine Psicologi Regione Marche </a:t>
            </a:r>
          </a:p>
          <a:p>
            <a:pPr algn="just">
              <a:defRPr/>
            </a:pPr>
            <a:r>
              <a:rPr lang="it-IT" sz="2000" b="1" i="1" kern="0" dirty="0">
                <a:solidFill>
                  <a:sysClr val="windowText" lastClr="000000"/>
                </a:solidFill>
                <a:cs typeface="Times New Roman" panose="02020603050405020304" pitchFamily="18" charset="0"/>
              </a:rPr>
              <a:t>Albo A n° 31113</a:t>
            </a:r>
          </a:p>
        </p:txBody>
      </p:sp>
      <p:pic>
        <p:nvPicPr>
          <p:cNvPr id="3" name="Immagine 2">
            <a:extLst>
              <a:ext uri="{FF2B5EF4-FFF2-40B4-BE49-F238E27FC236}">
                <a16:creationId xmlns:a16="http://schemas.microsoft.com/office/drawing/2014/main" id="{5A8EA65B-8690-45CF-A834-2271A9386706}"/>
              </a:ext>
            </a:extLst>
          </p:cNvPr>
          <p:cNvPicPr>
            <a:picLocks noChangeAspect="1"/>
          </p:cNvPicPr>
          <p:nvPr/>
        </p:nvPicPr>
        <p:blipFill>
          <a:blip r:embed="rId2"/>
          <a:stretch>
            <a:fillRect/>
          </a:stretch>
        </p:blipFill>
        <p:spPr>
          <a:xfrm>
            <a:off x="4007768" y="3102335"/>
            <a:ext cx="3086356" cy="1831932"/>
          </a:xfrm>
          <a:prstGeom prst="rect">
            <a:avLst/>
          </a:prstGeom>
        </p:spPr>
      </p:pic>
      <p:pic>
        <p:nvPicPr>
          <p:cNvPr id="4" name="Immagine 3">
            <a:extLst>
              <a:ext uri="{FF2B5EF4-FFF2-40B4-BE49-F238E27FC236}">
                <a16:creationId xmlns:a16="http://schemas.microsoft.com/office/drawing/2014/main" id="{6DC7748C-3192-44DC-86FC-C8DE99C700B0}"/>
              </a:ext>
            </a:extLst>
          </p:cNvPr>
          <p:cNvPicPr>
            <a:picLocks noChangeAspect="1"/>
          </p:cNvPicPr>
          <p:nvPr/>
        </p:nvPicPr>
        <p:blipFill>
          <a:blip r:embed="rId3"/>
          <a:stretch>
            <a:fillRect/>
          </a:stretch>
        </p:blipFill>
        <p:spPr>
          <a:xfrm>
            <a:off x="7550135" y="2532244"/>
            <a:ext cx="2253047" cy="1647751"/>
          </a:xfrm>
          <a:prstGeom prst="rect">
            <a:avLst/>
          </a:prstGeom>
        </p:spPr>
      </p:pic>
      <p:pic>
        <p:nvPicPr>
          <p:cNvPr id="7" name="Immagine 6">
            <a:extLst>
              <a:ext uri="{FF2B5EF4-FFF2-40B4-BE49-F238E27FC236}">
                <a16:creationId xmlns:a16="http://schemas.microsoft.com/office/drawing/2014/main" id="{492E78FE-6584-4FE5-9D0A-84B4D3521E4C}"/>
              </a:ext>
            </a:extLst>
          </p:cNvPr>
          <p:cNvPicPr>
            <a:picLocks noChangeAspect="1"/>
          </p:cNvPicPr>
          <p:nvPr/>
        </p:nvPicPr>
        <p:blipFill>
          <a:blip r:embed="rId4"/>
          <a:stretch>
            <a:fillRect/>
          </a:stretch>
        </p:blipFill>
        <p:spPr>
          <a:xfrm>
            <a:off x="793985" y="3087380"/>
            <a:ext cx="2002103" cy="1349732"/>
          </a:xfrm>
          <a:prstGeom prst="rect">
            <a:avLst/>
          </a:prstGeom>
        </p:spPr>
      </p:pic>
    </p:spTree>
    <p:extLst>
      <p:ext uri="{BB962C8B-B14F-4D97-AF65-F5344CB8AC3E}">
        <p14:creationId xmlns:p14="http://schemas.microsoft.com/office/powerpoint/2010/main" val="345430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B79058F5-5362-43A1-B5CB-A0492AF9880F}"/>
              </a:ext>
            </a:extLst>
          </p:cNvPr>
          <p:cNvSpPr>
            <a:spLocks noGrp="1"/>
          </p:cNvSpPr>
          <p:nvPr>
            <p:ph type="sldNum" sz="quarter" idx="12"/>
          </p:nvPr>
        </p:nvSpPr>
        <p:spPr/>
        <p:txBody>
          <a:bodyPr/>
          <a:lstStyle/>
          <a:p>
            <a:fld id="{E7A41E1B-4F70-4964-A407-84C68BE8251C}" type="slidenum">
              <a:rPr lang="it-IT" smtClean="0"/>
              <a:pPr/>
              <a:t>10</a:t>
            </a:fld>
            <a:endParaRPr lang="it-IT"/>
          </a:p>
        </p:txBody>
      </p:sp>
      <p:sp>
        <p:nvSpPr>
          <p:cNvPr id="5" name="Segnaposto piè di pagina 1">
            <a:extLst>
              <a:ext uri="{FF2B5EF4-FFF2-40B4-BE49-F238E27FC236}">
                <a16:creationId xmlns:a16="http://schemas.microsoft.com/office/drawing/2014/main" id="{E2041E12-BA07-46DB-9448-5B2E6A7E1BE0}"/>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a:t>
            </a:r>
            <a:r>
              <a:rPr lang="it-IT" dirty="0" err="1">
                <a:solidFill>
                  <a:schemeClr val="bg1">
                    <a:lumMod val="50000"/>
                  </a:schemeClr>
                </a:solidFill>
              </a:rPr>
              <a:t>relazionalec</a:t>
            </a:r>
            <a:endParaRPr lang="it-IT" dirty="0">
              <a:solidFill>
                <a:schemeClr val="bg1">
                  <a:lumMod val="50000"/>
                </a:schemeClr>
              </a:solidFill>
            </a:endParaRPr>
          </a:p>
        </p:txBody>
      </p:sp>
      <p:sp>
        <p:nvSpPr>
          <p:cNvPr id="6" name="CasellaDiTesto 5">
            <a:extLst>
              <a:ext uri="{FF2B5EF4-FFF2-40B4-BE49-F238E27FC236}">
                <a16:creationId xmlns:a16="http://schemas.microsoft.com/office/drawing/2014/main" id="{55A1EA70-AC13-4AC7-9ADC-770297F1E22B}"/>
              </a:ext>
            </a:extLst>
          </p:cNvPr>
          <p:cNvSpPr txBox="1"/>
          <p:nvPr/>
        </p:nvSpPr>
        <p:spPr>
          <a:xfrm>
            <a:off x="787624" y="1052736"/>
            <a:ext cx="8280920" cy="4268220"/>
          </a:xfrm>
          <a:prstGeom prst="rect">
            <a:avLst/>
          </a:prstGeom>
          <a:noFill/>
        </p:spPr>
        <p:txBody>
          <a:bodyPr wrap="square" rtlCol="0">
            <a:spAutoFit/>
          </a:bodyPr>
          <a:lstStyle/>
          <a:p>
            <a:pPr>
              <a:lnSpc>
                <a:spcPct val="200000"/>
              </a:lnSpc>
            </a:pPr>
            <a:r>
              <a:rPr lang="it-IT" sz="2800" b="1" dirty="0"/>
              <a:t>Dal punto di vista metodologico</a:t>
            </a:r>
            <a:r>
              <a:rPr lang="it-IT" sz="2800" dirty="0"/>
              <a:t> l’</a:t>
            </a:r>
            <a:r>
              <a:rPr lang="it-IT" sz="2800" i="1" dirty="0"/>
              <a:t>Approccio Capacitante</a:t>
            </a:r>
            <a:r>
              <a:rPr lang="it-IT" sz="2800" dirty="0"/>
              <a:t> nasce dall’esperienza diretta nell’assistenza delle persone ricoverate in RSA e dallo studio degli scambi verbali tra anziani e operatori, registrati e trascritti fedelmente</a:t>
            </a:r>
            <a:r>
              <a:rPr lang="it-IT" dirty="0"/>
              <a:t>.</a:t>
            </a:r>
          </a:p>
        </p:txBody>
      </p:sp>
    </p:spTree>
    <p:extLst>
      <p:ext uri="{BB962C8B-B14F-4D97-AF65-F5344CB8AC3E}">
        <p14:creationId xmlns:p14="http://schemas.microsoft.com/office/powerpoint/2010/main" val="418284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75E0FF54-F8AD-4106-A94C-40420BA3AB37}"/>
              </a:ext>
            </a:extLst>
          </p:cNvPr>
          <p:cNvSpPr>
            <a:spLocks noGrp="1"/>
          </p:cNvSpPr>
          <p:nvPr>
            <p:ph type="sldNum" sz="quarter" idx="12"/>
          </p:nvPr>
        </p:nvSpPr>
        <p:spPr/>
        <p:txBody>
          <a:bodyPr/>
          <a:lstStyle/>
          <a:p>
            <a:fld id="{E7A41E1B-4F70-4964-A407-84C68BE8251C}" type="slidenum">
              <a:rPr lang="it-IT" smtClean="0"/>
              <a:pPr/>
              <a:t>11</a:t>
            </a:fld>
            <a:endParaRPr lang="it-IT"/>
          </a:p>
        </p:txBody>
      </p:sp>
      <p:sp>
        <p:nvSpPr>
          <p:cNvPr id="4" name="Segnaposto piè di pagina 1">
            <a:extLst>
              <a:ext uri="{FF2B5EF4-FFF2-40B4-BE49-F238E27FC236}">
                <a16:creationId xmlns:a16="http://schemas.microsoft.com/office/drawing/2014/main" id="{E6D9C563-31DF-468F-9D79-2EA5F055F599}"/>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7" name="CasellaDiTesto 6">
            <a:extLst>
              <a:ext uri="{FF2B5EF4-FFF2-40B4-BE49-F238E27FC236}">
                <a16:creationId xmlns:a16="http://schemas.microsoft.com/office/drawing/2014/main" id="{9519BA48-75D1-4AA0-AA03-20A69EB059E0}"/>
              </a:ext>
            </a:extLst>
          </p:cNvPr>
          <p:cNvSpPr txBox="1"/>
          <p:nvPr/>
        </p:nvSpPr>
        <p:spPr>
          <a:xfrm>
            <a:off x="767408" y="1124744"/>
            <a:ext cx="8290570" cy="4401205"/>
          </a:xfrm>
          <a:prstGeom prst="rect">
            <a:avLst/>
          </a:prstGeom>
          <a:noFill/>
        </p:spPr>
        <p:txBody>
          <a:bodyPr wrap="square" rtlCol="0">
            <a:spAutoFit/>
          </a:bodyPr>
          <a:lstStyle/>
          <a:p>
            <a:r>
              <a:rPr lang="it-IT" sz="2000" b="1" dirty="0"/>
              <a:t>Le idee forti</a:t>
            </a:r>
            <a:r>
              <a:rPr lang="it-IT" sz="2000" dirty="0"/>
              <a:t> che stanno alla base dell’</a:t>
            </a:r>
            <a:r>
              <a:rPr lang="it-IT" sz="2000" i="1" dirty="0"/>
              <a:t>Approccio Capacitante</a:t>
            </a:r>
            <a:r>
              <a:rPr lang="it-IT" sz="2000" dirty="0"/>
              <a:t> sono:</a:t>
            </a:r>
          </a:p>
          <a:p>
            <a:endParaRPr lang="it-IT" sz="2000" dirty="0"/>
          </a:p>
          <a:p>
            <a:pPr marL="285750" indent="-285750">
              <a:buFont typeface="Arial" panose="020B0604020202020204" pitchFamily="34" charset="0"/>
              <a:buChar char="•"/>
            </a:pPr>
            <a:r>
              <a:rPr lang="it-IT" sz="2000" dirty="0"/>
              <a:t> il riconoscimento delle Competenze Elementari (la Competenza a parlare e a comunicare, la Competenza emotiva, la Competenza a contrattare e a decidere)</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il riconoscimento delle Identità Molteplici (l’ospite della RSA non è solo una persona che necessita di assistenza)</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il riconoscimento dei Mondi possibili (il Mondo del prima e il Mondo del dopo)</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il riconoscimento del punto di vista e del sistema di valori delle persone ricoverate in RSA.</a:t>
            </a:r>
          </a:p>
        </p:txBody>
      </p:sp>
    </p:spTree>
    <p:extLst>
      <p:ext uri="{BB962C8B-B14F-4D97-AF65-F5344CB8AC3E}">
        <p14:creationId xmlns:p14="http://schemas.microsoft.com/office/powerpoint/2010/main" val="4092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65D5261F-29E4-4CCC-A64B-A8B35D1E5E15}"/>
              </a:ext>
            </a:extLst>
          </p:cNvPr>
          <p:cNvSpPr>
            <a:spLocks noGrp="1"/>
          </p:cNvSpPr>
          <p:nvPr>
            <p:ph type="sldNum" sz="quarter" idx="12"/>
          </p:nvPr>
        </p:nvSpPr>
        <p:spPr/>
        <p:txBody>
          <a:bodyPr/>
          <a:lstStyle/>
          <a:p>
            <a:fld id="{E7A41E1B-4F70-4964-A407-84C68BE8251C}" type="slidenum">
              <a:rPr lang="it-IT" smtClean="0"/>
              <a:pPr/>
              <a:t>12</a:t>
            </a:fld>
            <a:endParaRPr lang="it-IT"/>
          </a:p>
        </p:txBody>
      </p:sp>
      <p:sp>
        <p:nvSpPr>
          <p:cNvPr id="4" name="Segnaposto piè di pagina 1">
            <a:extLst>
              <a:ext uri="{FF2B5EF4-FFF2-40B4-BE49-F238E27FC236}">
                <a16:creationId xmlns:a16="http://schemas.microsoft.com/office/drawing/2014/main" id="{B65634A6-8AD5-4B61-BE4E-9AB749678AC3}"/>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2" name="CasellaDiTesto 1">
            <a:extLst>
              <a:ext uri="{FF2B5EF4-FFF2-40B4-BE49-F238E27FC236}">
                <a16:creationId xmlns:a16="http://schemas.microsoft.com/office/drawing/2014/main" id="{05F4E872-D3E6-4644-AD94-44A336865DD8}"/>
              </a:ext>
            </a:extLst>
          </p:cNvPr>
          <p:cNvSpPr txBox="1"/>
          <p:nvPr/>
        </p:nvSpPr>
        <p:spPr>
          <a:xfrm>
            <a:off x="911424" y="1880040"/>
            <a:ext cx="8362578" cy="4006161"/>
          </a:xfrm>
          <a:prstGeom prst="rect">
            <a:avLst/>
          </a:prstGeom>
          <a:noFill/>
        </p:spPr>
        <p:txBody>
          <a:bodyPr wrap="square" rtlCol="0">
            <a:spAutoFit/>
          </a:bodyPr>
          <a:lstStyle/>
          <a:p>
            <a:endParaRPr lang="it-IT" b="1" dirty="0"/>
          </a:p>
          <a:p>
            <a:pPr>
              <a:lnSpc>
                <a:spcPct val="150000"/>
              </a:lnSpc>
            </a:pPr>
            <a:r>
              <a:rPr lang="it-IT" dirty="0"/>
              <a:t> </a:t>
            </a:r>
            <a:r>
              <a:rPr lang="it-IT" sz="2000" dirty="0"/>
              <a:t>L’</a:t>
            </a:r>
            <a:r>
              <a:rPr lang="it-IT" sz="2000" i="1" dirty="0"/>
              <a:t>Approccio Capacitante</a:t>
            </a:r>
            <a:r>
              <a:rPr lang="it-IT" sz="2000" dirty="0"/>
              <a:t> focalizza l’attenzione sugli scambi verbali tra i parlanti; gli strumenti utilizzati sono l’ascolto e la parola. L’operatore capacitante coglie le </a:t>
            </a:r>
            <a:r>
              <a:rPr lang="it-IT" sz="2000" i="1" dirty="0"/>
              <a:t>Competenze elementari </a:t>
            </a:r>
            <a:r>
              <a:rPr lang="it-IT" sz="2000" dirty="0"/>
              <a:t>dell’interlocutore nel momento in cui si manifestano, così come si manifestano e con il proprio intervento restituisce all’interlocutore il Riconoscimento delle sue competenze. Per creare un ambiente capacitante nelle RSA si propone di utilizzare l’</a:t>
            </a:r>
            <a:r>
              <a:rPr lang="it-IT" sz="2000" i="1" dirty="0"/>
              <a:t>Approccio Capacitante</a:t>
            </a:r>
            <a:r>
              <a:rPr lang="it-IT" sz="2000" dirty="0"/>
              <a:t> sia in setting aspecifici che in setting specifici.</a:t>
            </a:r>
          </a:p>
        </p:txBody>
      </p:sp>
      <p:sp>
        <p:nvSpPr>
          <p:cNvPr id="7" name="CasellaDiTesto 6">
            <a:extLst>
              <a:ext uri="{FF2B5EF4-FFF2-40B4-BE49-F238E27FC236}">
                <a16:creationId xmlns:a16="http://schemas.microsoft.com/office/drawing/2014/main" id="{80598840-51CB-4BA3-ABC6-4EF563BA54B5}"/>
              </a:ext>
            </a:extLst>
          </p:cNvPr>
          <p:cNvSpPr txBox="1"/>
          <p:nvPr/>
        </p:nvSpPr>
        <p:spPr>
          <a:xfrm>
            <a:off x="1199456" y="692696"/>
            <a:ext cx="8208912" cy="1077218"/>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STRUMENTI UTILIZZATI E CAMPI DI APPLICAZIONE </a:t>
            </a:r>
          </a:p>
        </p:txBody>
      </p:sp>
    </p:spTree>
    <p:extLst>
      <p:ext uri="{BB962C8B-B14F-4D97-AF65-F5344CB8AC3E}">
        <p14:creationId xmlns:p14="http://schemas.microsoft.com/office/powerpoint/2010/main" val="424022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1">
            <a:extLst>
              <a:ext uri="{FF2B5EF4-FFF2-40B4-BE49-F238E27FC236}">
                <a16:creationId xmlns:a16="http://schemas.microsoft.com/office/drawing/2014/main" id="{E2ABA7ED-799E-48D9-AAF6-A1BC7CFCF509}"/>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7" name="CasellaDiTesto 6">
            <a:extLst>
              <a:ext uri="{FF2B5EF4-FFF2-40B4-BE49-F238E27FC236}">
                <a16:creationId xmlns:a16="http://schemas.microsoft.com/office/drawing/2014/main" id="{9AC6CB0E-C57F-4EBB-90EC-7CDBAF56C497}"/>
              </a:ext>
            </a:extLst>
          </p:cNvPr>
          <p:cNvSpPr txBox="1"/>
          <p:nvPr/>
        </p:nvSpPr>
        <p:spPr>
          <a:xfrm>
            <a:off x="1199456" y="692696"/>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SETTING SPECIFICI E ASPECIFICI</a:t>
            </a:r>
          </a:p>
        </p:txBody>
      </p:sp>
      <p:sp>
        <p:nvSpPr>
          <p:cNvPr id="2" name="CasellaDiTesto 1">
            <a:extLst>
              <a:ext uri="{FF2B5EF4-FFF2-40B4-BE49-F238E27FC236}">
                <a16:creationId xmlns:a16="http://schemas.microsoft.com/office/drawing/2014/main" id="{AE17B3C1-A695-405B-BBBB-7C02CD28AD62}"/>
              </a:ext>
            </a:extLst>
          </p:cNvPr>
          <p:cNvSpPr txBox="1"/>
          <p:nvPr/>
        </p:nvSpPr>
        <p:spPr>
          <a:xfrm>
            <a:off x="983432" y="1762625"/>
            <a:ext cx="8064896" cy="3970318"/>
          </a:xfrm>
          <a:prstGeom prst="rect">
            <a:avLst/>
          </a:prstGeom>
          <a:noFill/>
        </p:spPr>
        <p:txBody>
          <a:bodyPr wrap="square" rtlCol="0">
            <a:spAutoFit/>
          </a:bodyPr>
          <a:lstStyle/>
          <a:p>
            <a:r>
              <a:rPr lang="it-IT" i="1" dirty="0"/>
              <a:t>Setting aspecifici</a:t>
            </a:r>
          </a:p>
          <a:p>
            <a:endParaRPr lang="it-IT" dirty="0"/>
          </a:p>
          <a:p>
            <a:r>
              <a:rPr lang="it-IT" dirty="0"/>
              <a:t>&gt; incontri informali della vita quotidiana</a:t>
            </a:r>
          </a:p>
          <a:p>
            <a:pPr marL="285750" indent="-285750">
              <a:buFont typeface="Wingdings" panose="05000000000000000000" pitchFamily="2" charset="2"/>
              <a:buChar char="Ø"/>
            </a:pPr>
            <a:r>
              <a:rPr lang="it-IT" dirty="0"/>
              <a:t>attività ludico – riabilitative</a:t>
            </a:r>
          </a:p>
          <a:p>
            <a:endParaRPr lang="it-IT" dirty="0"/>
          </a:p>
          <a:p>
            <a:r>
              <a:rPr lang="it-IT" i="1" dirty="0"/>
              <a:t>Setting specifici</a:t>
            </a:r>
          </a:p>
          <a:p>
            <a:endParaRPr lang="it-IT" dirty="0"/>
          </a:p>
          <a:p>
            <a:r>
              <a:rPr lang="it-IT" dirty="0"/>
              <a:t>&gt; colloqui d’accoglienza in RSA</a:t>
            </a:r>
          </a:p>
          <a:p>
            <a:r>
              <a:rPr lang="it-IT" dirty="0"/>
              <a:t>&gt; colloqui individuali</a:t>
            </a:r>
          </a:p>
          <a:p>
            <a:r>
              <a:rPr lang="it-IT" dirty="0"/>
              <a:t>&gt; gruppi di conversazione per persone con demenza (Gruppi di riconoscimento)</a:t>
            </a:r>
          </a:p>
          <a:p>
            <a:r>
              <a:rPr lang="it-IT" dirty="0"/>
              <a:t>&gt; gruppi di auto-aiuto per familiari di persone con demenza (Gruppi ABC)</a:t>
            </a:r>
          </a:p>
          <a:p>
            <a:r>
              <a:rPr lang="it-IT" dirty="0"/>
              <a:t>&gt; corsi di formazione per operatori</a:t>
            </a:r>
          </a:p>
          <a:p>
            <a:endParaRPr lang="it-IT" dirty="0"/>
          </a:p>
        </p:txBody>
      </p:sp>
    </p:spTree>
    <p:extLst>
      <p:ext uri="{BB962C8B-B14F-4D97-AF65-F5344CB8AC3E}">
        <p14:creationId xmlns:p14="http://schemas.microsoft.com/office/powerpoint/2010/main" val="151037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CasellaDiTesto 28"/>
          <p:cNvSpPr txBox="1"/>
          <p:nvPr/>
        </p:nvSpPr>
        <p:spPr>
          <a:xfrm>
            <a:off x="1487488" y="1463298"/>
            <a:ext cx="151216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OBIETTIVO</a:t>
            </a:r>
          </a:p>
        </p:txBody>
      </p:sp>
      <p:sp>
        <p:nvSpPr>
          <p:cNvPr id="19" name="CasellaDiTesto 18">
            <a:extLst>
              <a:ext uri="{FF2B5EF4-FFF2-40B4-BE49-F238E27FC236}">
                <a16:creationId xmlns:a16="http://schemas.microsoft.com/office/drawing/2014/main" id="{C524948A-E3A7-874C-B091-3CB866F3FCD9}"/>
              </a:ext>
            </a:extLst>
          </p:cNvPr>
          <p:cNvSpPr txBox="1"/>
          <p:nvPr/>
        </p:nvSpPr>
        <p:spPr>
          <a:xfrm>
            <a:off x="1497832" y="2154342"/>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INTRODUZIONE</a:t>
            </a:r>
          </a:p>
        </p:txBody>
      </p:sp>
      <p:sp>
        <p:nvSpPr>
          <p:cNvPr id="4" name="CasellaDiTesto 3">
            <a:extLst>
              <a:ext uri="{FF2B5EF4-FFF2-40B4-BE49-F238E27FC236}">
                <a16:creationId xmlns:a16="http://schemas.microsoft.com/office/drawing/2014/main" id="{A2CB6182-3BDB-EF43-98B4-B675AD3DE6AF}"/>
              </a:ext>
            </a:extLst>
          </p:cNvPr>
          <p:cNvSpPr txBox="1"/>
          <p:nvPr/>
        </p:nvSpPr>
        <p:spPr>
          <a:xfrm>
            <a:off x="12697326" y="7796463"/>
            <a:ext cx="184731" cy="369332"/>
          </a:xfrm>
          <a:prstGeom prst="rect">
            <a:avLst/>
          </a:prstGeom>
          <a:noFill/>
        </p:spPr>
        <p:txBody>
          <a:bodyPr wrap="none" rtlCol="0">
            <a:spAutoFit/>
          </a:bodyPr>
          <a:lstStyle/>
          <a:p>
            <a:endParaRPr lang="it-IT" dirty="0"/>
          </a:p>
        </p:txBody>
      </p:sp>
      <p:sp>
        <p:nvSpPr>
          <p:cNvPr id="11" name="Segnaposto piè di pagina 1">
            <a:extLst>
              <a:ext uri="{FF2B5EF4-FFF2-40B4-BE49-F238E27FC236}">
                <a16:creationId xmlns:a16="http://schemas.microsoft.com/office/drawing/2014/main" id="{FDB594C2-1801-47A8-8DA4-F0369B48D0B9}"/>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10" name="CasellaDiTesto 9">
            <a:extLst>
              <a:ext uri="{FF2B5EF4-FFF2-40B4-BE49-F238E27FC236}">
                <a16:creationId xmlns:a16="http://schemas.microsoft.com/office/drawing/2014/main" id="{A90AD1E6-8559-4D92-A93F-0FA2035F8A30}"/>
              </a:ext>
            </a:extLst>
          </p:cNvPr>
          <p:cNvSpPr txBox="1"/>
          <p:nvPr/>
        </p:nvSpPr>
        <p:spPr>
          <a:xfrm>
            <a:off x="911424" y="572199"/>
            <a:ext cx="8208912" cy="1077218"/>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ACCOGLIENZA NELLE RSA CON APPROCCIO CAPACITANTE </a:t>
            </a:r>
          </a:p>
        </p:txBody>
      </p:sp>
      <p:sp>
        <p:nvSpPr>
          <p:cNvPr id="3" name="CasellaDiTesto 2">
            <a:extLst>
              <a:ext uri="{FF2B5EF4-FFF2-40B4-BE49-F238E27FC236}">
                <a16:creationId xmlns:a16="http://schemas.microsoft.com/office/drawing/2014/main" id="{294DD1BF-AB9E-4D37-BA89-FE4BC057FF0A}"/>
              </a:ext>
            </a:extLst>
          </p:cNvPr>
          <p:cNvSpPr txBox="1"/>
          <p:nvPr/>
        </p:nvSpPr>
        <p:spPr>
          <a:xfrm>
            <a:off x="623392" y="2060848"/>
            <a:ext cx="8856984" cy="3365473"/>
          </a:xfrm>
          <a:prstGeom prst="rect">
            <a:avLst/>
          </a:prstGeom>
          <a:noFill/>
        </p:spPr>
        <p:txBody>
          <a:bodyPr wrap="square" rtlCol="0">
            <a:spAutoFit/>
          </a:bodyPr>
          <a:lstStyle/>
          <a:p>
            <a:pPr>
              <a:lnSpc>
                <a:spcPct val="150000"/>
              </a:lnSpc>
            </a:pPr>
            <a:r>
              <a:rPr lang="it-IT" dirty="0"/>
              <a:t>Il colloquio d’accoglienza è stato concepito in modo da non interferire con le normali procedure d’accoglienza già in atto nelle RSA, viene eseguito in linea di massima il giorno successivo a quello dell’ingresso e viene condotto secondo l’Approccio Capacitante. La durata prevista è di 5 minuti, ma può concludersi prima se l’anziano manifesta segni di affaticamento o di disinteresse oppure può durare più a lungo se l’anziano vuole proseguire a parlare e l’operatore è disponibile. Il colloquio d’accoglienza non è condotto per raccogliere informazioni né per valutare lo stato cognitivo dell’anziano.</a:t>
            </a:r>
          </a:p>
        </p:txBody>
      </p:sp>
    </p:spTree>
    <p:extLst>
      <p:ext uri="{BB962C8B-B14F-4D97-AF65-F5344CB8AC3E}">
        <p14:creationId xmlns:p14="http://schemas.microsoft.com/office/powerpoint/2010/main" val="32299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CasellaDiTesto 28"/>
          <p:cNvSpPr txBox="1"/>
          <p:nvPr/>
        </p:nvSpPr>
        <p:spPr>
          <a:xfrm>
            <a:off x="1487488" y="1463298"/>
            <a:ext cx="151216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OBIETTIVO</a:t>
            </a:r>
          </a:p>
        </p:txBody>
      </p:sp>
      <p:sp>
        <p:nvSpPr>
          <p:cNvPr id="19" name="CasellaDiTesto 18">
            <a:extLst>
              <a:ext uri="{FF2B5EF4-FFF2-40B4-BE49-F238E27FC236}">
                <a16:creationId xmlns:a16="http://schemas.microsoft.com/office/drawing/2014/main" id="{C524948A-E3A7-874C-B091-3CB866F3FCD9}"/>
              </a:ext>
            </a:extLst>
          </p:cNvPr>
          <p:cNvSpPr txBox="1"/>
          <p:nvPr/>
        </p:nvSpPr>
        <p:spPr>
          <a:xfrm>
            <a:off x="1497832" y="2154342"/>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INTRODUZIONE</a:t>
            </a:r>
          </a:p>
        </p:txBody>
      </p:sp>
      <p:sp>
        <p:nvSpPr>
          <p:cNvPr id="4" name="CasellaDiTesto 3">
            <a:extLst>
              <a:ext uri="{FF2B5EF4-FFF2-40B4-BE49-F238E27FC236}">
                <a16:creationId xmlns:a16="http://schemas.microsoft.com/office/drawing/2014/main" id="{A2CB6182-3BDB-EF43-98B4-B675AD3DE6AF}"/>
              </a:ext>
            </a:extLst>
          </p:cNvPr>
          <p:cNvSpPr txBox="1"/>
          <p:nvPr/>
        </p:nvSpPr>
        <p:spPr>
          <a:xfrm>
            <a:off x="12697326" y="7796463"/>
            <a:ext cx="184731" cy="369332"/>
          </a:xfrm>
          <a:prstGeom prst="rect">
            <a:avLst/>
          </a:prstGeom>
          <a:noFill/>
        </p:spPr>
        <p:txBody>
          <a:bodyPr wrap="none" rtlCol="0">
            <a:spAutoFit/>
          </a:bodyPr>
          <a:lstStyle/>
          <a:p>
            <a:endParaRPr lang="it-IT" dirty="0"/>
          </a:p>
        </p:txBody>
      </p:sp>
      <p:sp>
        <p:nvSpPr>
          <p:cNvPr id="11" name="Segnaposto piè di pagina 1">
            <a:extLst>
              <a:ext uri="{FF2B5EF4-FFF2-40B4-BE49-F238E27FC236}">
                <a16:creationId xmlns:a16="http://schemas.microsoft.com/office/drawing/2014/main" id="{AE81231F-CD4D-4809-8026-31E39130035A}"/>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3" name="CasellaDiTesto 2">
            <a:extLst>
              <a:ext uri="{FF2B5EF4-FFF2-40B4-BE49-F238E27FC236}">
                <a16:creationId xmlns:a16="http://schemas.microsoft.com/office/drawing/2014/main" id="{CC3943E1-D6D5-4044-A5BD-58A2A1CE086B}"/>
              </a:ext>
            </a:extLst>
          </p:cNvPr>
          <p:cNvSpPr txBox="1"/>
          <p:nvPr/>
        </p:nvSpPr>
        <p:spPr>
          <a:xfrm>
            <a:off x="263352" y="3284984"/>
            <a:ext cx="1234480" cy="1224136"/>
          </a:xfrm>
          <a:prstGeom prst="rect">
            <a:avLst/>
          </a:prstGeom>
          <a:solidFill>
            <a:schemeClr val="bg1"/>
          </a:solidFill>
        </p:spPr>
        <p:txBody>
          <a:bodyPr wrap="square" rtlCol="0">
            <a:spAutoFit/>
          </a:bodyPr>
          <a:lstStyle/>
          <a:p>
            <a:endParaRPr lang="it-IT" dirty="0"/>
          </a:p>
        </p:txBody>
      </p:sp>
      <p:sp>
        <p:nvSpPr>
          <p:cNvPr id="5" name="CasellaDiTesto 4">
            <a:extLst>
              <a:ext uri="{FF2B5EF4-FFF2-40B4-BE49-F238E27FC236}">
                <a16:creationId xmlns:a16="http://schemas.microsoft.com/office/drawing/2014/main" id="{695A4B2B-A4C3-451B-9FB1-DE75E8C6FA48}"/>
              </a:ext>
            </a:extLst>
          </p:cNvPr>
          <p:cNvSpPr txBox="1"/>
          <p:nvPr/>
        </p:nvSpPr>
        <p:spPr>
          <a:xfrm>
            <a:off x="551384" y="3068960"/>
            <a:ext cx="216024" cy="504056"/>
          </a:xfrm>
          <a:prstGeom prst="rect">
            <a:avLst/>
          </a:prstGeom>
          <a:solidFill>
            <a:schemeClr val="bg1"/>
          </a:solidFill>
        </p:spPr>
        <p:txBody>
          <a:bodyPr wrap="square" rtlCol="0">
            <a:spAutoFit/>
          </a:bodyPr>
          <a:lstStyle/>
          <a:p>
            <a:endParaRPr lang="it-IT" dirty="0"/>
          </a:p>
        </p:txBody>
      </p:sp>
      <p:sp>
        <p:nvSpPr>
          <p:cNvPr id="9" name="CasellaDiTesto 8">
            <a:extLst>
              <a:ext uri="{FF2B5EF4-FFF2-40B4-BE49-F238E27FC236}">
                <a16:creationId xmlns:a16="http://schemas.microsoft.com/office/drawing/2014/main" id="{B624B61B-F2A4-4513-86DC-8A8FD386FDC8}"/>
              </a:ext>
            </a:extLst>
          </p:cNvPr>
          <p:cNvSpPr txBox="1"/>
          <p:nvPr/>
        </p:nvSpPr>
        <p:spPr>
          <a:xfrm>
            <a:off x="911424" y="572199"/>
            <a:ext cx="8208912" cy="1077218"/>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ACCOGLIENZA NELLE RSA CON APPROCCIO CAPACITANTE </a:t>
            </a:r>
          </a:p>
        </p:txBody>
      </p:sp>
      <p:sp>
        <p:nvSpPr>
          <p:cNvPr id="10" name="CasellaDiTesto 9">
            <a:extLst>
              <a:ext uri="{FF2B5EF4-FFF2-40B4-BE49-F238E27FC236}">
                <a16:creationId xmlns:a16="http://schemas.microsoft.com/office/drawing/2014/main" id="{F4594283-155D-4FBA-81B1-012864FECD02}"/>
              </a:ext>
            </a:extLst>
          </p:cNvPr>
          <p:cNvSpPr txBox="1"/>
          <p:nvPr/>
        </p:nvSpPr>
        <p:spPr>
          <a:xfrm>
            <a:off x="623392" y="2060848"/>
            <a:ext cx="8856984" cy="2222853"/>
          </a:xfrm>
          <a:prstGeom prst="rect">
            <a:avLst/>
          </a:prstGeom>
          <a:noFill/>
        </p:spPr>
        <p:txBody>
          <a:bodyPr wrap="square" rtlCol="0">
            <a:spAutoFit/>
          </a:bodyPr>
          <a:lstStyle/>
          <a:p>
            <a:pPr>
              <a:lnSpc>
                <a:spcPct val="200000"/>
              </a:lnSpc>
            </a:pPr>
            <a:r>
              <a:rPr lang="it-IT" dirty="0"/>
              <a:t>Il colloquio d’accoglienza è concepito come un incontro tra due persone che non si conoscono e che hanno il desiderio e il timore di conoscersi e di farsi conoscere; il suo scopo primario consiste nel creare un’esperienza di sufficientemente felice nel qui e ora del colloquio, anche in presenza di deficit cognitivi.</a:t>
            </a:r>
          </a:p>
        </p:txBody>
      </p:sp>
    </p:spTree>
    <p:extLst>
      <p:ext uri="{BB962C8B-B14F-4D97-AF65-F5344CB8AC3E}">
        <p14:creationId xmlns:p14="http://schemas.microsoft.com/office/powerpoint/2010/main" val="427630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D784FAB-FD82-48D2-B880-BCA04BA46BEB}"/>
              </a:ext>
            </a:extLst>
          </p:cNvPr>
          <p:cNvSpPr>
            <a:spLocks noGrp="1"/>
          </p:cNvSpPr>
          <p:nvPr>
            <p:ph type="sldNum" sz="quarter" idx="12"/>
          </p:nvPr>
        </p:nvSpPr>
        <p:spPr/>
        <p:txBody>
          <a:bodyPr/>
          <a:lstStyle/>
          <a:p>
            <a:fld id="{E7A41E1B-4F70-4964-A407-84C68BE8251C}" type="slidenum">
              <a:rPr lang="it-IT" smtClean="0"/>
              <a:pPr/>
              <a:t>16</a:t>
            </a:fld>
            <a:endParaRPr lang="it-IT"/>
          </a:p>
        </p:txBody>
      </p:sp>
      <p:sp>
        <p:nvSpPr>
          <p:cNvPr id="4" name="Segnaposto piè di pagina 1">
            <a:extLst>
              <a:ext uri="{FF2B5EF4-FFF2-40B4-BE49-F238E27FC236}">
                <a16:creationId xmlns:a16="http://schemas.microsoft.com/office/drawing/2014/main" id="{436D6424-F686-479F-9A0C-8A5022980022}"/>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pic>
        <p:nvPicPr>
          <p:cNvPr id="7" name="Immagine 6">
            <a:extLst>
              <a:ext uri="{FF2B5EF4-FFF2-40B4-BE49-F238E27FC236}">
                <a16:creationId xmlns:a16="http://schemas.microsoft.com/office/drawing/2014/main" id="{69B96B0E-3DA4-44CE-A474-642388DD2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620689"/>
            <a:ext cx="8928992" cy="5112568"/>
          </a:xfrm>
          <a:prstGeom prst="rect">
            <a:avLst/>
          </a:prstGeom>
        </p:spPr>
      </p:pic>
      <p:sp>
        <p:nvSpPr>
          <p:cNvPr id="8" name="Rettangolo 7">
            <a:extLst>
              <a:ext uri="{FF2B5EF4-FFF2-40B4-BE49-F238E27FC236}">
                <a16:creationId xmlns:a16="http://schemas.microsoft.com/office/drawing/2014/main" id="{FB3F88F2-5490-4D02-9EA5-8760BA8591B6}"/>
              </a:ext>
            </a:extLst>
          </p:cNvPr>
          <p:cNvSpPr/>
          <p:nvPr/>
        </p:nvSpPr>
        <p:spPr>
          <a:xfrm>
            <a:off x="542759" y="5702644"/>
            <a:ext cx="5879976" cy="369332"/>
          </a:xfrm>
          <a:prstGeom prst="rect">
            <a:avLst/>
          </a:prstGeom>
        </p:spPr>
        <p:txBody>
          <a:bodyPr wrap="square">
            <a:spAutoFit/>
          </a:bodyPr>
          <a:lstStyle/>
          <a:p>
            <a:r>
              <a:rPr lang="it-IT" dirty="0"/>
              <a:t>– </a:t>
            </a:r>
            <a:r>
              <a:rPr lang="it-IT" sz="1100" dirty="0"/>
              <a:t>Colloquio che inizia con difficoltà e diffidenza e si conclude invece positivamente</a:t>
            </a:r>
          </a:p>
        </p:txBody>
      </p:sp>
    </p:spTree>
    <p:extLst>
      <p:ext uri="{BB962C8B-B14F-4D97-AF65-F5344CB8AC3E}">
        <p14:creationId xmlns:p14="http://schemas.microsoft.com/office/powerpoint/2010/main" val="3317456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CasellaDiTesto 28"/>
          <p:cNvSpPr txBox="1"/>
          <p:nvPr/>
        </p:nvSpPr>
        <p:spPr>
          <a:xfrm>
            <a:off x="1497832" y="1476125"/>
            <a:ext cx="151216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OBIETTIVO</a:t>
            </a:r>
          </a:p>
        </p:txBody>
      </p:sp>
      <p:sp>
        <p:nvSpPr>
          <p:cNvPr id="19" name="CasellaDiTesto 18">
            <a:extLst>
              <a:ext uri="{FF2B5EF4-FFF2-40B4-BE49-F238E27FC236}">
                <a16:creationId xmlns:a16="http://schemas.microsoft.com/office/drawing/2014/main" id="{C524948A-E3A7-874C-B091-3CB866F3FCD9}"/>
              </a:ext>
            </a:extLst>
          </p:cNvPr>
          <p:cNvSpPr txBox="1"/>
          <p:nvPr/>
        </p:nvSpPr>
        <p:spPr>
          <a:xfrm>
            <a:off x="1497832" y="2154342"/>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INTRODUZIONE</a:t>
            </a:r>
          </a:p>
        </p:txBody>
      </p:sp>
      <p:sp>
        <p:nvSpPr>
          <p:cNvPr id="4" name="CasellaDiTesto 3">
            <a:extLst>
              <a:ext uri="{FF2B5EF4-FFF2-40B4-BE49-F238E27FC236}">
                <a16:creationId xmlns:a16="http://schemas.microsoft.com/office/drawing/2014/main" id="{A2CB6182-3BDB-EF43-98B4-B675AD3DE6AF}"/>
              </a:ext>
            </a:extLst>
          </p:cNvPr>
          <p:cNvSpPr txBox="1"/>
          <p:nvPr/>
        </p:nvSpPr>
        <p:spPr>
          <a:xfrm>
            <a:off x="12697326" y="7796463"/>
            <a:ext cx="184731" cy="369332"/>
          </a:xfrm>
          <a:prstGeom prst="rect">
            <a:avLst/>
          </a:prstGeom>
          <a:noFill/>
        </p:spPr>
        <p:txBody>
          <a:bodyPr wrap="none" rtlCol="0">
            <a:spAutoFit/>
          </a:bodyPr>
          <a:lstStyle/>
          <a:p>
            <a:endParaRPr lang="it-IT" dirty="0"/>
          </a:p>
        </p:txBody>
      </p:sp>
      <p:sp>
        <p:nvSpPr>
          <p:cNvPr id="11" name="Segnaposto piè di pagina 1">
            <a:extLst>
              <a:ext uri="{FF2B5EF4-FFF2-40B4-BE49-F238E27FC236}">
                <a16:creationId xmlns:a16="http://schemas.microsoft.com/office/drawing/2014/main" id="{034F6C90-FD63-4569-806A-0E510012CB1F}"/>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14" name="Rettangolo 13">
            <a:extLst>
              <a:ext uri="{FF2B5EF4-FFF2-40B4-BE49-F238E27FC236}">
                <a16:creationId xmlns:a16="http://schemas.microsoft.com/office/drawing/2014/main" id="{5BDC4B20-F37F-41DE-830C-CB68204E14B8}"/>
              </a:ext>
            </a:extLst>
          </p:cNvPr>
          <p:cNvSpPr/>
          <p:nvPr/>
        </p:nvSpPr>
        <p:spPr>
          <a:xfrm>
            <a:off x="695400" y="1584401"/>
            <a:ext cx="9217024" cy="461665"/>
          </a:xfrm>
          <a:prstGeom prst="rect">
            <a:avLst/>
          </a:prstGeom>
        </p:spPr>
        <p:txBody>
          <a:bodyPr wrap="square">
            <a:spAutoFit/>
          </a:bodyPr>
          <a:lstStyle/>
          <a:p>
            <a:endParaRPr lang="it-IT" sz="2400" dirty="0"/>
          </a:p>
        </p:txBody>
      </p:sp>
      <p:pic>
        <p:nvPicPr>
          <p:cNvPr id="6" name="Immagine 5">
            <a:extLst>
              <a:ext uri="{FF2B5EF4-FFF2-40B4-BE49-F238E27FC236}">
                <a16:creationId xmlns:a16="http://schemas.microsoft.com/office/drawing/2014/main" id="{67B09AC2-1524-4D13-95F3-D45608B0C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548680"/>
            <a:ext cx="8424936" cy="5112568"/>
          </a:xfrm>
          <a:prstGeom prst="rect">
            <a:avLst/>
          </a:prstGeom>
        </p:spPr>
      </p:pic>
      <p:sp>
        <p:nvSpPr>
          <p:cNvPr id="7" name="Rettangolo 6">
            <a:extLst>
              <a:ext uri="{FF2B5EF4-FFF2-40B4-BE49-F238E27FC236}">
                <a16:creationId xmlns:a16="http://schemas.microsoft.com/office/drawing/2014/main" id="{991BD610-628F-44B5-982A-1FA17D7B9F3A}"/>
              </a:ext>
            </a:extLst>
          </p:cNvPr>
          <p:cNvSpPr/>
          <p:nvPr/>
        </p:nvSpPr>
        <p:spPr>
          <a:xfrm>
            <a:off x="956373" y="5597216"/>
            <a:ext cx="6096000" cy="553998"/>
          </a:xfrm>
          <a:prstGeom prst="rect">
            <a:avLst/>
          </a:prstGeom>
        </p:spPr>
        <p:txBody>
          <a:bodyPr>
            <a:spAutoFit/>
          </a:bodyPr>
          <a:lstStyle/>
          <a:p>
            <a:r>
              <a:rPr lang="it-IT" dirty="0"/>
              <a:t>– </a:t>
            </a:r>
            <a:r>
              <a:rPr lang="it-IT" sz="1200" dirty="0"/>
              <a:t>Utilizzo del linguaggio verbale anche da parte di pazienti con demenza di grado moderato – severo</a:t>
            </a:r>
          </a:p>
        </p:txBody>
      </p:sp>
    </p:spTree>
    <p:extLst>
      <p:ext uri="{BB962C8B-B14F-4D97-AF65-F5344CB8AC3E}">
        <p14:creationId xmlns:p14="http://schemas.microsoft.com/office/powerpoint/2010/main" val="228307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C524948A-E3A7-874C-B091-3CB866F3FCD9}"/>
              </a:ext>
            </a:extLst>
          </p:cNvPr>
          <p:cNvSpPr txBox="1"/>
          <p:nvPr/>
        </p:nvSpPr>
        <p:spPr>
          <a:xfrm>
            <a:off x="1497832" y="2154342"/>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INTRODUZIONE</a:t>
            </a:r>
          </a:p>
        </p:txBody>
      </p:sp>
      <p:sp>
        <p:nvSpPr>
          <p:cNvPr id="4" name="CasellaDiTesto 3">
            <a:extLst>
              <a:ext uri="{FF2B5EF4-FFF2-40B4-BE49-F238E27FC236}">
                <a16:creationId xmlns:a16="http://schemas.microsoft.com/office/drawing/2014/main" id="{A2CB6182-3BDB-EF43-98B4-B675AD3DE6AF}"/>
              </a:ext>
            </a:extLst>
          </p:cNvPr>
          <p:cNvSpPr txBox="1"/>
          <p:nvPr/>
        </p:nvSpPr>
        <p:spPr>
          <a:xfrm>
            <a:off x="12697326" y="7796463"/>
            <a:ext cx="184731" cy="369332"/>
          </a:xfrm>
          <a:prstGeom prst="rect">
            <a:avLst/>
          </a:prstGeom>
          <a:noFill/>
        </p:spPr>
        <p:txBody>
          <a:bodyPr wrap="none" rtlCol="0">
            <a:spAutoFit/>
          </a:bodyPr>
          <a:lstStyle/>
          <a:p>
            <a:endParaRPr lang="it-IT" dirty="0"/>
          </a:p>
        </p:txBody>
      </p:sp>
      <p:sp>
        <p:nvSpPr>
          <p:cNvPr id="10" name="Segnaposto piè di pagina 1">
            <a:extLst>
              <a:ext uri="{FF2B5EF4-FFF2-40B4-BE49-F238E27FC236}">
                <a16:creationId xmlns:a16="http://schemas.microsoft.com/office/drawing/2014/main" id="{D67B3B2F-72AB-4474-9B40-17BD8E05A3F0}"/>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2" name="CasellaDiTesto 1">
            <a:extLst>
              <a:ext uri="{FF2B5EF4-FFF2-40B4-BE49-F238E27FC236}">
                <a16:creationId xmlns:a16="http://schemas.microsoft.com/office/drawing/2014/main" id="{7F89510E-21DA-4B6B-8477-2D79E8EBF1AE}"/>
              </a:ext>
            </a:extLst>
          </p:cNvPr>
          <p:cNvSpPr txBox="1"/>
          <p:nvPr/>
        </p:nvSpPr>
        <p:spPr>
          <a:xfrm>
            <a:off x="407368" y="203165"/>
            <a:ext cx="9577064" cy="6541214"/>
          </a:xfrm>
          <a:prstGeom prst="rect">
            <a:avLst/>
          </a:prstGeom>
          <a:noFill/>
        </p:spPr>
        <p:txBody>
          <a:bodyPr wrap="square" rtlCol="0">
            <a:spAutoFit/>
          </a:bodyPr>
          <a:lstStyle/>
          <a:p>
            <a:pPr algn="ctr">
              <a:lnSpc>
                <a:spcPct val="200000"/>
              </a:lnSpc>
            </a:pPr>
            <a:r>
              <a:rPr lang="it-IT" sz="2400" b="1" dirty="0"/>
              <a:t>TECNICHE COMUNICATIVE</a:t>
            </a:r>
            <a:r>
              <a:rPr lang="it-IT" dirty="0"/>
              <a:t>: </a:t>
            </a:r>
          </a:p>
          <a:p>
            <a:pPr>
              <a:lnSpc>
                <a:spcPct val="200000"/>
              </a:lnSpc>
            </a:pPr>
            <a:r>
              <a:rPr lang="it-IT" b="1" i="1" dirty="0"/>
              <a:t>1)</a:t>
            </a:r>
            <a:r>
              <a:rPr lang="it-IT" sz="1600" b="1" i="1" dirty="0"/>
              <a:t>Non fare domande </a:t>
            </a:r>
            <a:r>
              <a:rPr lang="it-IT" sz="1600" dirty="0"/>
              <a:t>(</a:t>
            </a:r>
            <a:r>
              <a:rPr lang="it-IT" sz="1400" dirty="0"/>
              <a:t>in particolare non fare domande chiuse che metterebbero in difficoltà le persone con demenza)</a:t>
            </a:r>
          </a:p>
          <a:p>
            <a:pPr>
              <a:lnSpc>
                <a:spcPct val="200000"/>
              </a:lnSpc>
            </a:pPr>
            <a:r>
              <a:rPr lang="it-IT" sz="1600" dirty="0"/>
              <a:t>2) </a:t>
            </a:r>
            <a:r>
              <a:rPr lang="it-IT" sz="1600" b="1" i="1" dirty="0"/>
              <a:t>Restituire il motivo narrativo (</a:t>
            </a:r>
            <a:r>
              <a:rPr lang="it-IT" sz="1400" dirty="0"/>
              <a:t>rispondere cioè all’anziano restituendogli il senso delle sue parole, così come l’operatore ha potuto comprenderlo)</a:t>
            </a:r>
          </a:p>
          <a:p>
            <a:pPr>
              <a:lnSpc>
                <a:spcPct val="200000"/>
              </a:lnSpc>
            </a:pPr>
            <a:r>
              <a:rPr lang="it-IT" sz="1600" dirty="0"/>
              <a:t>3)</a:t>
            </a:r>
            <a:r>
              <a:rPr lang="it-IT" sz="1600" b="1" i="1" dirty="0"/>
              <a:t>Ascoltare in silenzio</a:t>
            </a:r>
          </a:p>
          <a:p>
            <a:pPr>
              <a:lnSpc>
                <a:spcPct val="200000"/>
              </a:lnSpc>
            </a:pPr>
            <a:r>
              <a:rPr lang="it-IT" sz="1600" b="1" i="1" dirty="0"/>
              <a:t>4)Rispettare la lentezza e le pause</a:t>
            </a:r>
          </a:p>
          <a:p>
            <a:pPr>
              <a:lnSpc>
                <a:spcPct val="200000"/>
              </a:lnSpc>
            </a:pPr>
            <a:r>
              <a:rPr lang="it-IT" sz="1600" b="1" i="1" dirty="0"/>
              <a:t>4)Non correggere</a:t>
            </a:r>
          </a:p>
          <a:p>
            <a:pPr>
              <a:lnSpc>
                <a:spcPct val="200000"/>
              </a:lnSpc>
            </a:pPr>
            <a:r>
              <a:rPr lang="it-IT" sz="1600" b="1" i="1" dirty="0"/>
              <a:t>5)Non interrompere</a:t>
            </a:r>
          </a:p>
          <a:p>
            <a:pPr>
              <a:lnSpc>
                <a:spcPct val="200000"/>
              </a:lnSpc>
            </a:pPr>
            <a:r>
              <a:rPr lang="it-IT" sz="1600" b="1" i="1" dirty="0"/>
              <a:t>6)Non completare le frasi lasciate in sospeso</a:t>
            </a:r>
          </a:p>
          <a:p>
            <a:pPr>
              <a:lnSpc>
                <a:spcPct val="200000"/>
              </a:lnSpc>
            </a:pPr>
            <a:r>
              <a:rPr lang="it-IT" sz="1600" b="1" i="1" dirty="0"/>
              <a:t>7)Rispondere alle domande</a:t>
            </a:r>
          </a:p>
          <a:p>
            <a:pPr>
              <a:lnSpc>
                <a:spcPct val="200000"/>
              </a:lnSpc>
            </a:pPr>
            <a:r>
              <a:rPr lang="it-IT" sz="1600" b="1" i="1" dirty="0"/>
              <a:t>8) Fare eco</a:t>
            </a:r>
            <a:r>
              <a:rPr lang="it-IT" sz="1600" dirty="0"/>
              <a:t> </a:t>
            </a:r>
            <a:r>
              <a:rPr lang="it-IT" sz="1400" dirty="0"/>
              <a:t>(ripetere cioè le parole dell’anziano, così come le ha dette, quando non è possibile individuarne un senso).</a:t>
            </a:r>
          </a:p>
        </p:txBody>
      </p:sp>
    </p:spTree>
    <p:extLst>
      <p:ext uri="{BB962C8B-B14F-4D97-AF65-F5344CB8AC3E}">
        <p14:creationId xmlns:p14="http://schemas.microsoft.com/office/powerpoint/2010/main" val="337227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3B7B5EF4-8477-45BE-B795-E469714CD953}"/>
              </a:ext>
            </a:extLst>
          </p:cNvPr>
          <p:cNvSpPr>
            <a:spLocks noGrp="1"/>
          </p:cNvSpPr>
          <p:nvPr>
            <p:ph type="sldNum" sz="quarter" idx="12"/>
          </p:nvPr>
        </p:nvSpPr>
        <p:spPr/>
        <p:txBody>
          <a:bodyPr/>
          <a:lstStyle/>
          <a:p>
            <a:fld id="{E7A41E1B-4F70-4964-A407-84C68BE8251C}" type="slidenum">
              <a:rPr lang="it-IT" smtClean="0"/>
              <a:pPr/>
              <a:t>19</a:t>
            </a:fld>
            <a:endParaRPr lang="it-IT"/>
          </a:p>
        </p:txBody>
      </p:sp>
      <p:sp>
        <p:nvSpPr>
          <p:cNvPr id="4" name="Segnaposto piè di pagina 1">
            <a:extLst>
              <a:ext uri="{FF2B5EF4-FFF2-40B4-BE49-F238E27FC236}">
                <a16:creationId xmlns:a16="http://schemas.microsoft.com/office/drawing/2014/main" id="{06FF972C-797A-424D-BC9D-2AC996DADC03}"/>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6" name="Segnaposto piè di pagina 1">
            <a:extLst>
              <a:ext uri="{FF2B5EF4-FFF2-40B4-BE49-F238E27FC236}">
                <a16:creationId xmlns:a16="http://schemas.microsoft.com/office/drawing/2014/main" id="{5F345C74-7FB9-4C2E-B795-86EDE540EF05}"/>
              </a:ext>
            </a:extLst>
          </p:cNvPr>
          <p:cNvSpPr txBox="1">
            <a:spLocks/>
          </p:cNvSpPr>
          <p:nvPr/>
        </p:nvSpPr>
        <p:spPr>
          <a:xfrm>
            <a:off x="767408" y="6165304"/>
            <a:ext cx="652115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a:solidFill>
                  <a:schemeClr val="bg1">
                    <a:lumMod val="50000"/>
                  </a:schemeClr>
                </a:solidFill>
              </a:rPr>
              <a:t>Dott.ssa Vissani Fioretti Emilia  </a:t>
            </a:r>
            <a:br>
              <a:rPr lang="it-IT">
                <a:solidFill>
                  <a:schemeClr val="bg1">
                    <a:lumMod val="50000"/>
                  </a:schemeClr>
                </a:solidFill>
              </a:rPr>
            </a:br>
            <a:r>
              <a:rPr lang="it-IT">
                <a:solidFill>
                  <a:schemeClr val="bg1">
                    <a:lumMod val="50000"/>
                  </a:schemeClr>
                </a:solidFill>
              </a:rPr>
              <a:t>Psicologa, specializzanda in Psicoterapia sistemico-relazionale</a:t>
            </a:r>
            <a:endParaRPr lang="it-IT" dirty="0">
              <a:solidFill>
                <a:schemeClr val="bg1">
                  <a:lumMod val="50000"/>
                </a:schemeClr>
              </a:solidFill>
            </a:endParaRPr>
          </a:p>
        </p:txBody>
      </p:sp>
      <p:sp>
        <p:nvSpPr>
          <p:cNvPr id="7" name="CasellaDiTesto 6">
            <a:extLst>
              <a:ext uri="{FF2B5EF4-FFF2-40B4-BE49-F238E27FC236}">
                <a16:creationId xmlns:a16="http://schemas.microsoft.com/office/drawing/2014/main" id="{C7DAF2E0-E2B8-4F5F-A7E2-A199D10BC17D}"/>
              </a:ext>
            </a:extLst>
          </p:cNvPr>
          <p:cNvSpPr txBox="1"/>
          <p:nvPr/>
        </p:nvSpPr>
        <p:spPr>
          <a:xfrm>
            <a:off x="775792" y="506949"/>
            <a:ext cx="8928992" cy="497508"/>
          </a:xfrm>
          <a:prstGeom prst="rect">
            <a:avLst/>
          </a:prstGeom>
          <a:noFill/>
        </p:spPr>
        <p:txBody>
          <a:bodyPr wrap="square">
            <a:spAutoFit/>
          </a:bodyPr>
          <a:lstStyle/>
          <a:p>
            <a:pPr algn="ctr">
              <a:lnSpc>
                <a:spcPct val="150000"/>
              </a:lnSpc>
              <a:defRPr/>
            </a:pPr>
            <a:r>
              <a:rPr lang="it-IT" sz="2000" b="1" kern="0" dirty="0">
                <a:solidFill>
                  <a:sysClr val="windowText" lastClr="000000"/>
                </a:solidFill>
                <a:latin typeface="+mj-lt"/>
                <a:cs typeface="Times New Roman" pitchFamily="18" charset="0"/>
              </a:rPr>
              <a:t>LA COMUNICAZIONE</a:t>
            </a:r>
          </a:p>
        </p:txBody>
      </p:sp>
      <p:sp>
        <p:nvSpPr>
          <p:cNvPr id="8" name="CasellaDiTesto 7">
            <a:extLst>
              <a:ext uri="{FF2B5EF4-FFF2-40B4-BE49-F238E27FC236}">
                <a16:creationId xmlns:a16="http://schemas.microsoft.com/office/drawing/2014/main" id="{E29BC6CA-A407-4C33-8A60-01DBBB2E34DE}"/>
              </a:ext>
            </a:extLst>
          </p:cNvPr>
          <p:cNvSpPr txBox="1"/>
          <p:nvPr/>
        </p:nvSpPr>
        <p:spPr>
          <a:xfrm>
            <a:off x="551384" y="1098410"/>
            <a:ext cx="9153400" cy="5078313"/>
          </a:xfrm>
          <a:prstGeom prst="rect">
            <a:avLst/>
          </a:prstGeom>
          <a:noFill/>
        </p:spPr>
        <p:txBody>
          <a:bodyPr wrap="square" rtlCol="0">
            <a:spAutoFit/>
          </a:bodyPr>
          <a:lstStyle/>
          <a:p>
            <a:pPr marL="285750" indent="-285750">
              <a:buClr>
                <a:schemeClr val="accent2"/>
              </a:buClr>
              <a:buFont typeface="Wingdings" panose="05000000000000000000" pitchFamily="2" charset="2"/>
              <a:buChar char="Ø"/>
            </a:pPr>
            <a:r>
              <a:rPr lang="it-IT" b="1" dirty="0"/>
              <a:t>Parlare chiaramente e lentamente, ponendosi di fronte al paziente e </a:t>
            </a:r>
          </a:p>
          <a:p>
            <a:pPr marL="261938"/>
            <a:r>
              <a:rPr lang="it-IT" b="1" dirty="0"/>
              <a:t>guardandolo negli occhi. Non parlare da lontano o da dietro; usare un tono di voce adeguato, ma senza urlare</a:t>
            </a:r>
          </a:p>
          <a:p>
            <a:pPr marL="261938"/>
            <a:endParaRPr lang="it-IT" b="1" dirty="0"/>
          </a:p>
          <a:p>
            <a:pPr marL="285750" indent="-285750">
              <a:buClr>
                <a:schemeClr val="accent2"/>
              </a:buClr>
              <a:buFont typeface="Wingdings" panose="05000000000000000000" pitchFamily="2" charset="2"/>
              <a:buChar char="Ø"/>
            </a:pPr>
            <a:r>
              <a:rPr lang="it-IT" b="1" dirty="0"/>
              <a:t>Mostrare affetto con il contatto fisico può essere utile, sempre se questo viene gradito </a:t>
            </a:r>
          </a:p>
          <a:p>
            <a:pPr marL="285750" indent="-285750">
              <a:buFont typeface="Wingdings" panose="05000000000000000000" pitchFamily="2" charset="2"/>
              <a:buChar char="Ø"/>
            </a:pPr>
            <a:endParaRPr lang="it-IT" b="1" dirty="0"/>
          </a:p>
          <a:p>
            <a:pPr marL="285750" indent="-285750">
              <a:buClr>
                <a:schemeClr val="accent2"/>
              </a:buClr>
              <a:buFont typeface="Wingdings" panose="05000000000000000000" pitchFamily="2" charset="2"/>
              <a:buChar char="Ø"/>
            </a:pPr>
            <a:r>
              <a:rPr lang="it-IT" b="1" dirty="0"/>
              <a:t>Evitare accuratamente di parlare di lui o delle sue condizioni di salute in sua presenza</a:t>
            </a:r>
          </a:p>
          <a:p>
            <a:pPr marL="285750" indent="-285750">
              <a:buFont typeface="Wingdings" panose="05000000000000000000" pitchFamily="2" charset="2"/>
              <a:buChar char="Ø"/>
            </a:pPr>
            <a:endParaRPr lang="it-IT" b="1" dirty="0"/>
          </a:p>
          <a:p>
            <a:pPr marL="285750" indent="-285750">
              <a:buClr>
                <a:schemeClr val="accent2"/>
              </a:buClr>
              <a:buFont typeface="Wingdings" panose="05000000000000000000" pitchFamily="2" charset="2"/>
              <a:buChar char="Ø"/>
            </a:pPr>
            <a:r>
              <a:rPr lang="it-IT" b="1" dirty="0"/>
              <a:t>Fare attenzione al linguaggio del corpo: il paziente infatti si può esprimere anche attraverso messaggi non verbali </a:t>
            </a:r>
          </a:p>
          <a:p>
            <a:endParaRPr lang="it-IT" b="1" dirty="0"/>
          </a:p>
          <a:p>
            <a:pPr marL="285750" indent="-285750">
              <a:buClr>
                <a:schemeClr val="accent2"/>
              </a:buClr>
              <a:buFont typeface="Wingdings" panose="05000000000000000000" pitchFamily="2" charset="2"/>
              <a:buChar char="Ø"/>
            </a:pPr>
            <a:r>
              <a:rPr lang="it-IT" b="1" dirty="0"/>
              <a:t>Cercare di individuare alcune parole “chiave” (cioè parole facili da ricordare che ne possono suggerire altre) che possono essere efficaci per comunicare con il malato</a:t>
            </a:r>
          </a:p>
          <a:p>
            <a:endParaRPr lang="it-IT" b="1" dirty="0"/>
          </a:p>
          <a:p>
            <a:pPr marL="285750" indent="-285750">
              <a:buClr>
                <a:schemeClr val="accent2"/>
              </a:buClr>
              <a:buFont typeface="Wingdings" panose="05000000000000000000" pitchFamily="2" charset="2"/>
              <a:buChar char="Ø"/>
            </a:pPr>
            <a:r>
              <a:rPr lang="it-IT" b="1" dirty="0"/>
              <a:t>L’umorismo può essere un ottimo modo per comunicare riducendo lo stress </a:t>
            </a:r>
          </a:p>
        </p:txBody>
      </p:sp>
      <p:pic>
        <p:nvPicPr>
          <p:cNvPr id="10" name="Immagine 9">
            <a:extLst>
              <a:ext uri="{FF2B5EF4-FFF2-40B4-BE49-F238E27FC236}">
                <a16:creationId xmlns:a16="http://schemas.microsoft.com/office/drawing/2014/main" id="{E2F8FAE0-34B8-46FA-83F3-5FA47C45CA7D}"/>
              </a:ext>
            </a:extLst>
          </p:cNvPr>
          <p:cNvPicPr>
            <a:picLocks noChangeAspect="1"/>
          </p:cNvPicPr>
          <p:nvPr/>
        </p:nvPicPr>
        <p:blipFill>
          <a:blip r:embed="rId2"/>
          <a:stretch>
            <a:fillRect/>
          </a:stretch>
        </p:blipFill>
        <p:spPr>
          <a:xfrm>
            <a:off x="9912424" y="2564904"/>
            <a:ext cx="1998279" cy="1447789"/>
          </a:xfrm>
          <a:prstGeom prst="rect">
            <a:avLst/>
          </a:prstGeom>
        </p:spPr>
      </p:pic>
    </p:spTree>
    <p:extLst>
      <p:ext uri="{BB962C8B-B14F-4D97-AF65-F5344CB8AC3E}">
        <p14:creationId xmlns:p14="http://schemas.microsoft.com/office/powerpoint/2010/main" val="150403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9C9C12E-015A-4350-A153-3EB67BBDA56A}"/>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4" name="Scorrimento orizzontale 3">
            <a:extLst>
              <a:ext uri="{FF2B5EF4-FFF2-40B4-BE49-F238E27FC236}">
                <a16:creationId xmlns:a16="http://schemas.microsoft.com/office/drawing/2014/main" id="{813A79E6-B114-4FB6-91A0-BCD70B496B51}"/>
              </a:ext>
            </a:extLst>
          </p:cNvPr>
          <p:cNvSpPr/>
          <p:nvPr/>
        </p:nvSpPr>
        <p:spPr>
          <a:xfrm>
            <a:off x="911424" y="980728"/>
            <a:ext cx="8496944" cy="44571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400" dirty="0"/>
              <a:t>L’ Approccio Capacitante è una modalità d'intervento che vuole creare nelle RSA un ambiente in cui ciascuno possa esercitare le Competenze elementari così come può, senza sentirsi in errore, con l'obiettivo di favorire una convivenza sufficientemente felice tra ospiti, operatori e familiari.</a:t>
            </a:r>
            <a:endParaRPr lang="it-IT"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203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1487488" y="1463298"/>
            <a:ext cx="151216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OBIETTIVO</a:t>
            </a:r>
          </a:p>
        </p:txBody>
      </p:sp>
      <p:sp>
        <p:nvSpPr>
          <p:cNvPr id="21" name="CasellaDiTesto 20">
            <a:extLst>
              <a:ext uri="{FF2B5EF4-FFF2-40B4-BE49-F238E27FC236}">
                <a16:creationId xmlns:a16="http://schemas.microsoft.com/office/drawing/2014/main" id="{A600D474-232A-3E47-B65C-7DD746C3E511}"/>
              </a:ext>
            </a:extLst>
          </p:cNvPr>
          <p:cNvSpPr txBox="1"/>
          <p:nvPr/>
        </p:nvSpPr>
        <p:spPr>
          <a:xfrm>
            <a:off x="1487488" y="2802414"/>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CASO DI STUDIO</a:t>
            </a:r>
          </a:p>
        </p:txBody>
      </p:sp>
      <p:sp>
        <p:nvSpPr>
          <p:cNvPr id="24" name="CasellaDiTesto 23">
            <a:extLst>
              <a:ext uri="{FF2B5EF4-FFF2-40B4-BE49-F238E27FC236}">
                <a16:creationId xmlns:a16="http://schemas.microsoft.com/office/drawing/2014/main" id="{47878D71-93DC-EF48-8E34-612114817172}"/>
              </a:ext>
            </a:extLst>
          </p:cNvPr>
          <p:cNvSpPr txBox="1"/>
          <p:nvPr/>
        </p:nvSpPr>
        <p:spPr>
          <a:xfrm>
            <a:off x="1487488" y="3450486"/>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RISULTATI</a:t>
            </a:r>
          </a:p>
        </p:txBody>
      </p:sp>
      <p:sp>
        <p:nvSpPr>
          <p:cNvPr id="4" name="Segnaposto numero diapositiva 3">
            <a:extLst>
              <a:ext uri="{FF2B5EF4-FFF2-40B4-BE49-F238E27FC236}">
                <a16:creationId xmlns:a16="http://schemas.microsoft.com/office/drawing/2014/main" id="{518B9B7A-51D0-4858-8485-5C1CF7B554FC}"/>
              </a:ext>
            </a:extLst>
          </p:cNvPr>
          <p:cNvSpPr>
            <a:spLocks noGrp="1"/>
          </p:cNvSpPr>
          <p:nvPr>
            <p:ph type="sldNum" sz="quarter" idx="12"/>
          </p:nvPr>
        </p:nvSpPr>
        <p:spPr/>
        <p:txBody>
          <a:bodyPr/>
          <a:lstStyle/>
          <a:p>
            <a:fld id="{E7A41E1B-4F70-4964-A407-84C68BE8251C}" type="slidenum">
              <a:rPr lang="it-IT" smtClean="0"/>
              <a:pPr/>
              <a:t>20</a:t>
            </a:fld>
            <a:endParaRPr lang="it-IT"/>
          </a:p>
        </p:txBody>
      </p:sp>
      <p:sp>
        <p:nvSpPr>
          <p:cNvPr id="10" name="Segnaposto piè di pagina 1">
            <a:extLst>
              <a:ext uri="{FF2B5EF4-FFF2-40B4-BE49-F238E27FC236}">
                <a16:creationId xmlns:a16="http://schemas.microsoft.com/office/drawing/2014/main" id="{66021E6F-51F0-4147-959F-9D481DFB2846}"/>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5" name="CasellaDiTesto 4">
            <a:extLst>
              <a:ext uri="{FF2B5EF4-FFF2-40B4-BE49-F238E27FC236}">
                <a16:creationId xmlns:a16="http://schemas.microsoft.com/office/drawing/2014/main" id="{7D4AB771-D4C2-4816-A20B-1D700291BDEE}"/>
              </a:ext>
            </a:extLst>
          </p:cNvPr>
          <p:cNvSpPr txBox="1"/>
          <p:nvPr/>
        </p:nvSpPr>
        <p:spPr>
          <a:xfrm>
            <a:off x="8827440" y="5980638"/>
            <a:ext cx="503768" cy="369332"/>
          </a:xfrm>
          <a:prstGeom prst="rect">
            <a:avLst/>
          </a:prstGeom>
          <a:solidFill>
            <a:schemeClr val="bg1"/>
          </a:solidFill>
        </p:spPr>
        <p:txBody>
          <a:bodyPr wrap="square" rtlCol="0">
            <a:spAutoFit/>
          </a:bodyPr>
          <a:lstStyle/>
          <a:p>
            <a:endParaRPr lang="it-IT" dirty="0"/>
          </a:p>
        </p:txBody>
      </p:sp>
      <p:sp>
        <p:nvSpPr>
          <p:cNvPr id="12" name="CasellaDiTesto 11">
            <a:extLst>
              <a:ext uri="{FF2B5EF4-FFF2-40B4-BE49-F238E27FC236}">
                <a16:creationId xmlns:a16="http://schemas.microsoft.com/office/drawing/2014/main" id="{21F115AD-2E38-4009-8BD9-93811913E73F}"/>
              </a:ext>
            </a:extLst>
          </p:cNvPr>
          <p:cNvSpPr txBox="1"/>
          <p:nvPr/>
        </p:nvSpPr>
        <p:spPr>
          <a:xfrm>
            <a:off x="799991" y="664189"/>
            <a:ext cx="8208912" cy="461665"/>
          </a:xfrm>
          <a:prstGeom prst="rect">
            <a:avLst/>
          </a:prstGeom>
          <a:noFill/>
        </p:spPr>
        <p:txBody>
          <a:bodyPr wrap="square">
            <a:spAutoFit/>
          </a:bodyPr>
          <a:lstStyle/>
          <a:p>
            <a:pPr algn="ctr">
              <a:defRPr/>
            </a:pPr>
            <a:r>
              <a:rPr lang="it-IT" sz="2400" b="1" kern="0" dirty="0">
                <a:solidFill>
                  <a:sysClr val="windowText" lastClr="000000"/>
                </a:solidFill>
                <a:latin typeface="+mj-lt"/>
                <a:cs typeface="Times New Roman" pitchFamily="18" charset="0"/>
              </a:rPr>
              <a:t>APPROCCIO CAPACITANTE E ANZIANI FRAGILI  </a:t>
            </a:r>
          </a:p>
        </p:txBody>
      </p:sp>
      <p:sp>
        <p:nvSpPr>
          <p:cNvPr id="13" name="Rettangolo 12">
            <a:extLst>
              <a:ext uri="{FF2B5EF4-FFF2-40B4-BE49-F238E27FC236}">
                <a16:creationId xmlns:a16="http://schemas.microsoft.com/office/drawing/2014/main" id="{1F3542B8-A1C5-419B-A5B9-C08728668F7D}"/>
              </a:ext>
            </a:extLst>
          </p:cNvPr>
          <p:cNvSpPr/>
          <p:nvPr/>
        </p:nvSpPr>
        <p:spPr>
          <a:xfrm>
            <a:off x="766277" y="1105963"/>
            <a:ext cx="9217024" cy="4462760"/>
          </a:xfrm>
          <a:prstGeom prst="rect">
            <a:avLst/>
          </a:prstGeom>
        </p:spPr>
        <p:txBody>
          <a:bodyPr wrap="square">
            <a:spAutoFit/>
          </a:bodyPr>
          <a:lstStyle/>
          <a:p>
            <a:endParaRPr lang="it-IT" sz="2400" dirty="0"/>
          </a:p>
          <a:p>
            <a:pPr marL="285750" indent="-285750">
              <a:buFont typeface="Arial" panose="020B0604020202020204" pitchFamily="34" charset="0"/>
              <a:buChar char="•"/>
            </a:pPr>
            <a:r>
              <a:rPr lang="it-IT" sz="2000" b="1" i="1" dirty="0"/>
              <a:t>Anziano con demenza</a:t>
            </a:r>
            <a:r>
              <a:rPr lang="it-IT" sz="2000" dirty="0"/>
              <a:t>: es. con malattia di Alzheimer, nel quale progressivamente l'anziano perde se stesso pur rimanendo, per anni, fisicamente integro. La situazione è quella di una “morte in vita”, nel quale i familiari necessitano di essere supportati nel doloroso distacco, da ciò che era, e che non sarà più. </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b="1" i="1" dirty="0"/>
              <a:t>Anziano “cognitivamente presente”</a:t>
            </a:r>
            <a:r>
              <a:rPr lang="it-IT" sz="2000" i="1" dirty="0"/>
              <a:t>:  </a:t>
            </a:r>
            <a:r>
              <a:rPr lang="it-IT" sz="2000" dirty="0"/>
              <a:t>diverse problematiche che possono condurre alla fine della vita come eventi improvvisi (infarto, ictus, ecc..), malattie oncologiche, in altre patologie croniche progressivamente disabilitanti ( diabete, cardiopatie, BPCO, ecc..), </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b="1" i="1" dirty="0"/>
              <a:t>Anziani affetti da pluripatologie</a:t>
            </a:r>
            <a:r>
              <a:rPr lang="it-IT" sz="2000" i="1" dirty="0"/>
              <a:t>: </a:t>
            </a:r>
            <a:r>
              <a:rPr lang="it-IT" sz="2000" dirty="0"/>
              <a:t>es. patologia fisica più demenza</a:t>
            </a:r>
          </a:p>
          <a:p>
            <a:pPr marL="285750" indent="-285750">
              <a:buFont typeface="Arial" panose="020B0604020202020204" pitchFamily="34" charset="0"/>
              <a:buChar char="•"/>
            </a:pPr>
            <a:endParaRPr lang="it-IT" sz="2000" dirty="0"/>
          </a:p>
        </p:txBody>
      </p:sp>
    </p:spTree>
    <p:extLst>
      <p:ext uri="{BB962C8B-B14F-4D97-AF65-F5344CB8AC3E}">
        <p14:creationId xmlns:p14="http://schemas.microsoft.com/office/powerpoint/2010/main" val="230382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9C9C12E-015A-4350-A153-3EB67BBDA56A}"/>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4" name="Scorrimento orizzontale 3">
            <a:extLst>
              <a:ext uri="{FF2B5EF4-FFF2-40B4-BE49-F238E27FC236}">
                <a16:creationId xmlns:a16="http://schemas.microsoft.com/office/drawing/2014/main" id="{813A79E6-B114-4FB6-91A0-BCD70B496B51}"/>
              </a:ext>
            </a:extLst>
          </p:cNvPr>
          <p:cNvSpPr/>
          <p:nvPr/>
        </p:nvSpPr>
        <p:spPr>
          <a:xfrm>
            <a:off x="1055440" y="1477388"/>
            <a:ext cx="8352928" cy="396044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400" dirty="0">
                <a:ln w="0"/>
                <a:solidFill>
                  <a:schemeClr val="tx1"/>
                </a:solidFill>
                <a:effectLst>
                  <a:outerShdw blurRad="38100" dist="19050" dir="2700000" algn="tl" rotWithShape="0">
                    <a:schemeClr val="dk1">
                      <a:alpha val="40000"/>
                    </a:schemeClr>
                  </a:outerShdw>
                </a:effectLst>
              </a:rPr>
              <a:t>Stato di </a:t>
            </a:r>
            <a:r>
              <a:rPr lang="it-IT" sz="2400" b="1" dirty="0">
                <a:ln w="0"/>
                <a:solidFill>
                  <a:schemeClr val="tx1"/>
                </a:solidFill>
                <a:effectLst>
                  <a:outerShdw blurRad="38100" dist="19050" dir="2700000" algn="tl" rotWithShape="0">
                    <a:schemeClr val="dk1">
                      <a:alpha val="40000"/>
                    </a:schemeClr>
                  </a:outerShdw>
                </a:effectLst>
              </a:rPr>
              <a:t>progressivo decadimento </a:t>
            </a:r>
            <a:r>
              <a:rPr lang="it-IT" sz="2400" dirty="0">
                <a:ln w="0"/>
                <a:solidFill>
                  <a:schemeClr val="tx1"/>
                </a:solidFill>
                <a:effectLst>
                  <a:outerShdw blurRad="38100" dist="19050" dir="2700000" algn="tl" rotWithShape="0">
                    <a:schemeClr val="dk1">
                      <a:alpha val="40000"/>
                    </a:schemeClr>
                  </a:outerShdw>
                </a:effectLst>
              </a:rPr>
              <a:t>delle funzioni cerebrali che da più di 6 mesi porta ad un </a:t>
            </a:r>
            <a:r>
              <a:rPr lang="it-IT" sz="2400" b="1" dirty="0">
                <a:ln w="0"/>
                <a:solidFill>
                  <a:schemeClr val="tx1"/>
                </a:solidFill>
                <a:effectLst>
                  <a:outerShdw blurRad="38100" dist="19050" dir="2700000" algn="tl" rotWithShape="0">
                    <a:schemeClr val="dk1">
                      <a:alpha val="40000"/>
                    </a:schemeClr>
                  </a:outerShdw>
                </a:effectLst>
              </a:rPr>
              <a:t>significativo peggioramento </a:t>
            </a:r>
            <a:r>
              <a:rPr lang="it-IT" sz="2400" dirty="0">
                <a:ln w="0"/>
                <a:solidFill>
                  <a:schemeClr val="tx1"/>
                </a:solidFill>
                <a:effectLst>
                  <a:outerShdw blurRad="38100" dist="19050" dir="2700000" algn="tl" rotWithShape="0">
                    <a:schemeClr val="dk1">
                      <a:alpha val="40000"/>
                    </a:schemeClr>
                  </a:outerShdw>
                </a:effectLst>
              </a:rPr>
              <a:t>delle funzioni cognitive e comportamentali del paziente, tale da interferire con la sua normale vita quotidiana</a:t>
            </a:r>
          </a:p>
          <a:p>
            <a:pPr algn="ctr"/>
            <a:endParaRPr lang="it-IT" dirty="0">
              <a:ln w="0"/>
              <a:solidFill>
                <a:schemeClr val="tx1"/>
              </a:solidFill>
              <a:effectLst>
                <a:outerShdw blurRad="38100" dist="19050" dir="2700000" algn="tl" rotWithShape="0">
                  <a:schemeClr val="dk1">
                    <a:alpha val="40000"/>
                  </a:schemeClr>
                </a:outerShdw>
              </a:effectLst>
            </a:endParaRPr>
          </a:p>
        </p:txBody>
      </p:sp>
      <p:sp>
        <p:nvSpPr>
          <p:cNvPr id="5" name="CasellaDiTesto 4">
            <a:extLst>
              <a:ext uri="{FF2B5EF4-FFF2-40B4-BE49-F238E27FC236}">
                <a16:creationId xmlns:a16="http://schemas.microsoft.com/office/drawing/2014/main" id="{F88BB5A2-34B6-41E7-AC4C-15C1353C43C2}"/>
              </a:ext>
            </a:extLst>
          </p:cNvPr>
          <p:cNvSpPr txBox="1"/>
          <p:nvPr/>
        </p:nvSpPr>
        <p:spPr>
          <a:xfrm>
            <a:off x="1199456" y="666040"/>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LA DEMENZA </a:t>
            </a:r>
          </a:p>
        </p:txBody>
      </p:sp>
    </p:spTree>
    <p:extLst>
      <p:ext uri="{BB962C8B-B14F-4D97-AF65-F5344CB8AC3E}">
        <p14:creationId xmlns:p14="http://schemas.microsoft.com/office/powerpoint/2010/main" val="125542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33D155A0-C224-48AD-887A-52BFFDB2BDCF}"/>
              </a:ext>
            </a:extLst>
          </p:cNvPr>
          <p:cNvSpPr>
            <a:spLocks noGrp="1"/>
          </p:cNvSpPr>
          <p:nvPr>
            <p:ph type="sldNum" sz="quarter" idx="12"/>
          </p:nvPr>
        </p:nvSpPr>
        <p:spPr/>
        <p:txBody>
          <a:bodyPr/>
          <a:lstStyle/>
          <a:p>
            <a:fld id="{E7A41E1B-4F70-4964-A407-84C68BE8251C}" type="slidenum">
              <a:rPr lang="it-IT" smtClean="0"/>
              <a:pPr/>
              <a:t>22</a:t>
            </a:fld>
            <a:endParaRPr lang="it-IT"/>
          </a:p>
        </p:txBody>
      </p:sp>
      <p:sp>
        <p:nvSpPr>
          <p:cNvPr id="4" name="Segnaposto piè di pagina 1">
            <a:extLst>
              <a:ext uri="{FF2B5EF4-FFF2-40B4-BE49-F238E27FC236}">
                <a16:creationId xmlns:a16="http://schemas.microsoft.com/office/drawing/2014/main" id="{15771F37-CF9E-4CFA-AF9A-99F0D641E2A0}"/>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2" name="Rettangolo 1">
            <a:extLst>
              <a:ext uri="{FF2B5EF4-FFF2-40B4-BE49-F238E27FC236}">
                <a16:creationId xmlns:a16="http://schemas.microsoft.com/office/drawing/2014/main" id="{A2B322EB-BB39-450D-A9FF-7F7E7229DDCB}"/>
              </a:ext>
            </a:extLst>
          </p:cNvPr>
          <p:cNvSpPr/>
          <p:nvPr/>
        </p:nvSpPr>
        <p:spPr>
          <a:xfrm>
            <a:off x="767408" y="836712"/>
            <a:ext cx="8376592" cy="4524315"/>
          </a:xfrm>
          <a:prstGeom prst="rect">
            <a:avLst/>
          </a:prstGeom>
        </p:spPr>
        <p:txBody>
          <a:bodyPr wrap="square">
            <a:spAutoFit/>
          </a:bodyPr>
          <a:lstStyle/>
          <a:p>
            <a:pPr marL="342900" indent="-342900">
              <a:buFont typeface="Wingdings" panose="05000000000000000000" pitchFamily="2" charset="2"/>
              <a:buChar char="Ø"/>
            </a:pPr>
            <a:r>
              <a:rPr lang="it-IT" sz="2400" dirty="0">
                <a:cs typeface="Times New Roman" panose="02020603050405020304" pitchFamily="18" charset="0"/>
              </a:rPr>
              <a:t>La </a:t>
            </a:r>
            <a:r>
              <a:rPr lang="it-IT" sz="2400" b="1" dirty="0">
                <a:cs typeface="Times New Roman" panose="02020603050405020304" pitchFamily="18" charset="0"/>
              </a:rPr>
              <a:t>DEMENZA</a:t>
            </a:r>
            <a:r>
              <a:rPr lang="it-IT" sz="2400" dirty="0">
                <a:cs typeface="Times New Roman" panose="02020603050405020304" pitchFamily="18" charset="0"/>
              </a:rPr>
              <a:t> è una patologia cronica che modifica completamente le caratteristiche psico-fisiche e comportamentali di una persona rendendola “irriconoscibile” persino ai propri familiari.</a:t>
            </a:r>
          </a:p>
          <a:p>
            <a:endParaRPr lang="it-IT" sz="2400" dirty="0">
              <a:cs typeface="Times New Roman" panose="02020603050405020304" pitchFamily="18" charset="0"/>
            </a:endParaRPr>
          </a:p>
          <a:p>
            <a:endParaRPr lang="it-IT" sz="2400" dirty="0">
              <a:cs typeface="Times New Roman" panose="02020603050405020304" pitchFamily="18" charset="0"/>
            </a:endParaRPr>
          </a:p>
          <a:p>
            <a:pPr marL="342900" indent="-342900">
              <a:buFont typeface="Wingdings" panose="05000000000000000000" pitchFamily="2" charset="2"/>
              <a:buChar char="Ø"/>
            </a:pPr>
            <a:r>
              <a:rPr lang="it-IT" sz="2400" dirty="0">
                <a:cs typeface="Times New Roman" panose="02020603050405020304" pitchFamily="18" charset="0"/>
              </a:rPr>
              <a:t>Con l’evoluzione della malattia mutano profondamente:</a:t>
            </a:r>
          </a:p>
          <a:p>
            <a:endParaRPr lang="it-IT" sz="2400" dirty="0">
              <a:cs typeface="Times New Roman" panose="02020603050405020304" pitchFamily="18" charset="0"/>
            </a:endParaRPr>
          </a:p>
          <a:p>
            <a:pPr marL="342900" indent="-342900">
              <a:buFont typeface="Arial" panose="020B0604020202020204" pitchFamily="34" charset="0"/>
              <a:buChar char="•"/>
            </a:pPr>
            <a:r>
              <a:rPr lang="it-IT" sz="2400" dirty="0">
                <a:cs typeface="Times New Roman" panose="02020603050405020304" pitchFamily="18" charset="0"/>
              </a:rPr>
              <a:t>comportamento</a:t>
            </a:r>
          </a:p>
          <a:p>
            <a:pPr marL="342900" indent="-342900">
              <a:buFont typeface="Arial" panose="020B0604020202020204" pitchFamily="34" charset="0"/>
              <a:buChar char="•"/>
            </a:pPr>
            <a:r>
              <a:rPr lang="it-IT" sz="2400" dirty="0">
                <a:cs typeface="Times New Roman" panose="02020603050405020304" pitchFamily="18" charset="0"/>
              </a:rPr>
              <a:t>modalità relazionali</a:t>
            </a:r>
          </a:p>
          <a:p>
            <a:pPr marL="342900" indent="-342900">
              <a:buFont typeface="Arial" panose="020B0604020202020204" pitchFamily="34" charset="0"/>
              <a:buChar char="•"/>
            </a:pPr>
            <a:r>
              <a:rPr lang="it-IT" sz="2400" dirty="0">
                <a:cs typeface="Times New Roman" panose="02020603050405020304" pitchFamily="18" charset="0"/>
              </a:rPr>
              <a:t>affettività</a:t>
            </a:r>
          </a:p>
          <a:p>
            <a:pPr marL="342900" indent="-342900">
              <a:buFont typeface="Arial" panose="020B0604020202020204" pitchFamily="34" charset="0"/>
              <a:buChar char="•"/>
            </a:pPr>
            <a:r>
              <a:rPr lang="it-IT" sz="2400" dirty="0">
                <a:cs typeface="Times New Roman" panose="02020603050405020304" pitchFamily="18" charset="0"/>
              </a:rPr>
              <a:t>bisogni, con annotazione sempre più fisica </a:t>
            </a:r>
          </a:p>
        </p:txBody>
      </p:sp>
    </p:spTree>
    <p:extLst>
      <p:ext uri="{BB962C8B-B14F-4D97-AF65-F5344CB8AC3E}">
        <p14:creationId xmlns:p14="http://schemas.microsoft.com/office/powerpoint/2010/main" val="3344398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1487488" y="1463298"/>
            <a:ext cx="151216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OBIETTIVO</a:t>
            </a:r>
          </a:p>
        </p:txBody>
      </p:sp>
      <p:sp>
        <p:nvSpPr>
          <p:cNvPr id="21" name="CasellaDiTesto 20">
            <a:extLst>
              <a:ext uri="{FF2B5EF4-FFF2-40B4-BE49-F238E27FC236}">
                <a16:creationId xmlns:a16="http://schemas.microsoft.com/office/drawing/2014/main" id="{A600D474-232A-3E47-B65C-7DD746C3E511}"/>
              </a:ext>
            </a:extLst>
          </p:cNvPr>
          <p:cNvSpPr txBox="1"/>
          <p:nvPr/>
        </p:nvSpPr>
        <p:spPr>
          <a:xfrm>
            <a:off x="1487488" y="2802414"/>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CASO DI STUDIO</a:t>
            </a:r>
          </a:p>
        </p:txBody>
      </p:sp>
      <p:sp>
        <p:nvSpPr>
          <p:cNvPr id="24" name="CasellaDiTesto 23">
            <a:extLst>
              <a:ext uri="{FF2B5EF4-FFF2-40B4-BE49-F238E27FC236}">
                <a16:creationId xmlns:a16="http://schemas.microsoft.com/office/drawing/2014/main" id="{47878D71-93DC-EF48-8E34-612114817172}"/>
              </a:ext>
            </a:extLst>
          </p:cNvPr>
          <p:cNvSpPr txBox="1"/>
          <p:nvPr/>
        </p:nvSpPr>
        <p:spPr>
          <a:xfrm>
            <a:off x="1487488" y="3450486"/>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RISULTATI</a:t>
            </a:r>
          </a:p>
        </p:txBody>
      </p:sp>
      <p:sp>
        <p:nvSpPr>
          <p:cNvPr id="12" name="Segnaposto piè di pagina 1">
            <a:extLst>
              <a:ext uri="{FF2B5EF4-FFF2-40B4-BE49-F238E27FC236}">
                <a16:creationId xmlns:a16="http://schemas.microsoft.com/office/drawing/2014/main" id="{923AF89B-F4A2-40E6-A066-19E153ED5203}"/>
              </a:ext>
            </a:extLst>
          </p:cNvPr>
          <p:cNvSpPr>
            <a:spLocks noGrp="1"/>
          </p:cNvSpPr>
          <p:nvPr>
            <p:ph type="ftr" sz="quarter" idx="11"/>
          </p:nvPr>
        </p:nvSpPr>
        <p:spPr>
          <a:xfrm>
            <a:off x="767408" y="6201841"/>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pic>
        <p:nvPicPr>
          <p:cNvPr id="8" name="Immagine 7">
            <a:extLst>
              <a:ext uri="{FF2B5EF4-FFF2-40B4-BE49-F238E27FC236}">
                <a16:creationId xmlns:a16="http://schemas.microsoft.com/office/drawing/2014/main" id="{CBC1B95C-F9DF-4423-A677-1BB1551F2DE6}"/>
              </a:ext>
            </a:extLst>
          </p:cNvPr>
          <p:cNvPicPr>
            <a:picLocks noChangeAspect="1"/>
          </p:cNvPicPr>
          <p:nvPr/>
        </p:nvPicPr>
        <p:blipFill>
          <a:blip r:embed="rId3"/>
          <a:stretch>
            <a:fillRect/>
          </a:stretch>
        </p:blipFill>
        <p:spPr>
          <a:xfrm>
            <a:off x="335360" y="502007"/>
            <a:ext cx="8415098" cy="5277922"/>
          </a:xfrm>
          <a:prstGeom prst="rect">
            <a:avLst/>
          </a:prstGeom>
          <a:ln w="28575">
            <a:noFill/>
          </a:ln>
        </p:spPr>
      </p:pic>
    </p:spTree>
    <p:extLst>
      <p:ext uri="{BB962C8B-B14F-4D97-AF65-F5344CB8AC3E}">
        <p14:creationId xmlns:p14="http://schemas.microsoft.com/office/powerpoint/2010/main" val="3669423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id="{9D03B1EE-2820-4E95-957E-8FBFA66A1785}"/>
              </a:ext>
            </a:extLst>
          </p:cNvPr>
          <p:cNvSpPr>
            <a:spLocks noGrp="1"/>
          </p:cNvSpPr>
          <p:nvPr>
            <p:ph type="ftr" sz="quarter" idx="11"/>
          </p:nvPr>
        </p:nvSpPr>
        <p:spPr>
          <a:xfrm>
            <a:off x="767408" y="6201841"/>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2" name="Rettangolo 1">
            <a:extLst>
              <a:ext uri="{FF2B5EF4-FFF2-40B4-BE49-F238E27FC236}">
                <a16:creationId xmlns:a16="http://schemas.microsoft.com/office/drawing/2014/main" id="{14A8DFD5-297C-490D-A930-41CA8E20238E}"/>
              </a:ext>
            </a:extLst>
          </p:cNvPr>
          <p:cNvSpPr/>
          <p:nvPr/>
        </p:nvSpPr>
        <p:spPr>
          <a:xfrm>
            <a:off x="767408" y="1305341"/>
            <a:ext cx="8376592" cy="4247317"/>
          </a:xfrm>
          <a:prstGeom prst="rect">
            <a:avLst/>
          </a:prstGeom>
        </p:spPr>
        <p:txBody>
          <a:bodyPr wrap="square">
            <a:spAutoFit/>
          </a:bodyPr>
          <a:lstStyle/>
          <a:p>
            <a:pPr marL="285750" indent="-285750">
              <a:buFont typeface="Wingdings" panose="05000000000000000000" pitchFamily="2" charset="2"/>
              <a:buChar char="Ø"/>
            </a:pPr>
            <a:r>
              <a:rPr lang="it-IT" dirty="0"/>
              <a:t>La malattia di Alzheimer è una malattia degenerativa progressiva che</a:t>
            </a:r>
          </a:p>
          <a:p>
            <a:r>
              <a:rPr lang="it-IT" dirty="0"/>
              <a:t>colpisce il cervello provocando alterazioni della </a:t>
            </a:r>
            <a:r>
              <a:rPr lang="it-IT" b="1" dirty="0"/>
              <a:t>MEMORIA</a:t>
            </a:r>
            <a:r>
              <a:rPr lang="it-IT" dirty="0"/>
              <a:t>, del</a:t>
            </a:r>
          </a:p>
          <a:p>
            <a:r>
              <a:rPr lang="it-IT" b="1" dirty="0"/>
              <a:t>PENSIERO</a:t>
            </a:r>
            <a:r>
              <a:rPr lang="it-IT" dirty="0"/>
              <a:t> e del </a:t>
            </a:r>
            <a:r>
              <a:rPr lang="it-IT" b="1" dirty="0"/>
              <a:t>COMPORTAMENTO</a:t>
            </a:r>
          </a:p>
          <a:p>
            <a:endParaRPr lang="it-IT" b="1" dirty="0"/>
          </a:p>
          <a:p>
            <a:endParaRPr lang="it-IT" b="1" dirty="0"/>
          </a:p>
          <a:p>
            <a:pPr marL="342900" indent="-342900">
              <a:buFont typeface="Wingdings" panose="05000000000000000000" pitchFamily="2" charset="2"/>
              <a:buChar char="Ø"/>
            </a:pPr>
            <a:r>
              <a:rPr lang="it-IT" dirty="0"/>
              <a:t>L’Alzheimer è definita la malattia delle </a:t>
            </a:r>
            <a:r>
              <a:rPr lang="it-IT" b="1" dirty="0"/>
              <a:t>4 A</a:t>
            </a:r>
            <a:r>
              <a:rPr lang="it-IT" dirty="0"/>
              <a:t>:</a:t>
            </a:r>
          </a:p>
          <a:p>
            <a:endParaRPr lang="it-IT" dirty="0"/>
          </a:p>
          <a:p>
            <a:pPr marL="342900" indent="-342900">
              <a:buFont typeface="Arial" panose="020B0604020202020204" pitchFamily="34" charset="0"/>
              <a:buChar char="•"/>
            </a:pPr>
            <a:r>
              <a:rPr lang="it-IT" b="1" dirty="0"/>
              <a:t>AMNESIA</a:t>
            </a:r>
            <a:r>
              <a:rPr lang="it-IT" dirty="0"/>
              <a:t>= perdita significativa di memoria</a:t>
            </a: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r>
              <a:rPr lang="it-IT" b="1" dirty="0"/>
              <a:t>AFASIA</a:t>
            </a:r>
            <a:r>
              <a:rPr lang="it-IT" dirty="0"/>
              <a:t>=incapacità di formulare e comprendere messaggi verbali</a:t>
            </a: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r>
              <a:rPr lang="it-IT" b="1" dirty="0"/>
              <a:t>AGNOSIA</a:t>
            </a:r>
            <a:r>
              <a:rPr lang="it-IT" dirty="0"/>
              <a:t>=incapacità di riconoscere persone, cose e luoghi</a:t>
            </a: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r>
              <a:rPr lang="it-IT" b="1" dirty="0"/>
              <a:t>APRASSIA</a:t>
            </a:r>
            <a:r>
              <a:rPr lang="it-IT" dirty="0"/>
              <a:t>= incapacità a compiere correttamente alcuni movimenti  </a:t>
            </a:r>
          </a:p>
          <a:p>
            <a:r>
              <a:rPr lang="it-IT" dirty="0"/>
              <a:t>     volontari ( vestirsi, prendere oggetti..)</a:t>
            </a:r>
          </a:p>
        </p:txBody>
      </p:sp>
    </p:spTree>
    <p:extLst>
      <p:ext uri="{BB962C8B-B14F-4D97-AF65-F5344CB8AC3E}">
        <p14:creationId xmlns:p14="http://schemas.microsoft.com/office/powerpoint/2010/main" val="623633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610C75D-78B5-485B-9CFF-A0671F4762D5}"/>
              </a:ext>
            </a:extLst>
          </p:cNvPr>
          <p:cNvSpPr>
            <a:spLocks noGrp="1"/>
          </p:cNvSpPr>
          <p:nvPr>
            <p:ph type="sldNum" sz="quarter" idx="12"/>
          </p:nvPr>
        </p:nvSpPr>
        <p:spPr/>
        <p:txBody>
          <a:bodyPr/>
          <a:lstStyle/>
          <a:p>
            <a:fld id="{E7A41E1B-4F70-4964-A407-84C68BE8251C}" type="slidenum">
              <a:rPr lang="it-IT" smtClean="0"/>
              <a:pPr/>
              <a:t>25</a:t>
            </a:fld>
            <a:endParaRPr lang="it-IT"/>
          </a:p>
        </p:txBody>
      </p:sp>
      <p:sp>
        <p:nvSpPr>
          <p:cNvPr id="4" name="Segnaposto piè di pagina 1">
            <a:extLst>
              <a:ext uri="{FF2B5EF4-FFF2-40B4-BE49-F238E27FC236}">
                <a16:creationId xmlns:a16="http://schemas.microsoft.com/office/drawing/2014/main" id="{28C3B9FD-AACE-4A01-B6CF-6A38C2462F88}"/>
              </a:ext>
            </a:extLst>
          </p:cNvPr>
          <p:cNvSpPr>
            <a:spLocks noGrp="1"/>
          </p:cNvSpPr>
          <p:nvPr>
            <p:ph type="ftr" sz="quarter" idx="11"/>
          </p:nvPr>
        </p:nvSpPr>
        <p:spPr>
          <a:xfrm>
            <a:off x="767408" y="6201841"/>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2" name="Rettangolo 1">
            <a:extLst>
              <a:ext uri="{FF2B5EF4-FFF2-40B4-BE49-F238E27FC236}">
                <a16:creationId xmlns:a16="http://schemas.microsoft.com/office/drawing/2014/main" id="{78B80193-E4B4-4958-A204-7656007E578E}"/>
              </a:ext>
            </a:extLst>
          </p:cNvPr>
          <p:cNvSpPr/>
          <p:nvPr/>
        </p:nvSpPr>
        <p:spPr>
          <a:xfrm>
            <a:off x="3071664" y="764704"/>
            <a:ext cx="4032448" cy="578492"/>
          </a:xfrm>
          <a:prstGeom prst="rect">
            <a:avLst/>
          </a:prstGeom>
        </p:spPr>
        <p:txBody>
          <a:bodyPr wrap="square">
            <a:spAutoFit/>
          </a:bodyPr>
          <a:lstStyle/>
          <a:p>
            <a:pPr algn="ctr">
              <a:lnSpc>
                <a:spcPct val="150000"/>
              </a:lnSpc>
              <a:defRPr/>
            </a:pPr>
            <a:r>
              <a:rPr lang="it-IT" sz="2400" b="1" kern="0" dirty="0">
                <a:solidFill>
                  <a:sysClr val="windowText" lastClr="000000"/>
                </a:solidFill>
                <a:cs typeface="Times New Roman" pitchFamily="18" charset="0"/>
              </a:rPr>
              <a:t>FASE INIZIALE</a:t>
            </a:r>
          </a:p>
        </p:txBody>
      </p:sp>
      <p:sp>
        <p:nvSpPr>
          <p:cNvPr id="8" name="Rettangolo 7">
            <a:extLst>
              <a:ext uri="{FF2B5EF4-FFF2-40B4-BE49-F238E27FC236}">
                <a16:creationId xmlns:a16="http://schemas.microsoft.com/office/drawing/2014/main" id="{3035144B-2202-4005-9519-C65829E65907}"/>
              </a:ext>
            </a:extLst>
          </p:cNvPr>
          <p:cNvSpPr/>
          <p:nvPr/>
        </p:nvSpPr>
        <p:spPr>
          <a:xfrm>
            <a:off x="767408" y="1449607"/>
            <a:ext cx="8376592" cy="4524315"/>
          </a:xfrm>
          <a:prstGeom prst="rect">
            <a:avLst/>
          </a:prstGeom>
        </p:spPr>
        <p:txBody>
          <a:bodyPr wrap="square">
            <a:spAutoFit/>
          </a:bodyPr>
          <a:lstStyle/>
          <a:p>
            <a:pPr marL="285750" indent="-285750">
              <a:buFont typeface="Arial" panose="020B0604020202020204" pitchFamily="34" charset="0"/>
              <a:buChar char="•"/>
            </a:pPr>
            <a:r>
              <a:rPr lang="it-IT" b="1" dirty="0"/>
              <a:t>Deficit di memoria che condiziona lo svolgimento delle attività quotidiane</a:t>
            </a:r>
          </a:p>
          <a:p>
            <a:endParaRPr lang="it-IT" b="1" dirty="0"/>
          </a:p>
          <a:p>
            <a:pPr marL="285750" indent="-285750">
              <a:buFont typeface="Arial" panose="020B0604020202020204" pitchFamily="34" charset="0"/>
              <a:buChar char="•"/>
            </a:pPr>
            <a:r>
              <a:rPr lang="it-IT" b="1" dirty="0"/>
              <a:t>Difficoltà nell’eseguire compiti usuali</a:t>
            </a:r>
          </a:p>
          <a:p>
            <a:endParaRPr lang="it-IT" b="1" dirty="0"/>
          </a:p>
          <a:p>
            <a:pPr marL="285750" indent="-285750">
              <a:buFont typeface="Arial" panose="020B0604020202020204" pitchFamily="34" charset="0"/>
              <a:buChar char="•"/>
            </a:pPr>
            <a:r>
              <a:rPr lang="it-IT" b="1" dirty="0"/>
              <a:t>Difficoltà di linguaggio</a:t>
            </a:r>
          </a:p>
          <a:p>
            <a:endParaRPr lang="it-IT" b="1" dirty="0"/>
          </a:p>
          <a:p>
            <a:pPr marL="285750" indent="-285750">
              <a:buFont typeface="Arial" panose="020B0604020202020204" pitchFamily="34" charset="0"/>
              <a:buChar char="•"/>
            </a:pPr>
            <a:r>
              <a:rPr lang="it-IT" b="1" dirty="0"/>
              <a:t>Disorientamento nel tempo e nello spazio</a:t>
            </a:r>
          </a:p>
          <a:p>
            <a:endParaRPr lang="it-IT" b="1" dirty="0"/>
          </a:p>
          <a:p>
            <a:pPr marL="285750" indent="-285750">
              <a:buFont typeface="Arial" panose="020B0604020202020204" pitchFamily="34" charset="0"/>
              <a:buChar char="•"/>
            </a:pPr>
            <a:r>
              <a:rPr lang="it-IT" b="1" dirty="0"/>
              <a:t>Ridotta capacità di giudizio</a:t>
            </a:r>
          </a:p>
          <a:p>
            <a:endParaRPr lang="it-IT" b="1" dirty="0"/>
          </a:p>
          <a:p>
            <a:pPr marL="285750" indent="-285750">
              <a:buFont typeface="Arial" panose="020B0604020202020204" pitchFamily="34" charset="0"/>
              <a:buChar char="•"/>
            </a:pPr>
            <a:r>
              <a:rPr lang="it-IT" b="1" dirty="0"/>
              <a:t>Collocazione degli oggetti in posti sbagliati</a:t>
            </a:r>
          </a:p>
          <a:p>
            <a:endParaRPr lang="it-IT" b="1" dirty="0"/>
          </a:p>
          <a:p>
            <a:pPr marL="285750" indent="-285750">
              <a:buFont typeface="Arial" panose="020B0604020202020204" pitchFamily="34" charset="0"/>
              <a:buChar char="•"/>
            </a:pPr>
            <a:r>
              <a:rPr lang="it-IT" b="1" dirty="0"/>
              <a:t>Cambiamenti di umore e personalità</a:t>
            </a:r>
          </a:p>
          <a:p>
            <a:endParaRPr lang="it-IT" b="1" dirty="0"/>
          </a:p>
          <a:p>
            <a:pPr marL="285750" indent="-285750">
              <a:buFont typeface="Arial" panose="020B0604020202020204" pitchFamily="34" charset="0"/>
              <a:buChar char="•"/>
            </a:pPr>
            <a:r>
              <a:rPr lang="it-IT" b="1" dirty="0"/>
              <a:t>Perdita di iniziativa</a:t>
            </a:r>
            <a:endParaRPr lang="it-IT" dirty="0"/>
          </a:p>
        </p:txBody>
      </p:sp>
    </p:spTree>
    <p:extLst>
      <p:ext uri="{BB962C8B-B14F-4D97-AF65-F5344CB8AC3E}">
        <p14:creationId xmlns:p14="http://schemas.microsoft.com/office/powerpoint/2010/main" val="3133493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1487488" y="1463298"/>
            <a:ext cx="151216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OBIETTIVO</a:t>
            </a:r>
          </a:p>
        </p:txBody>
      </p:sp>
      <p:sp>
        <p:nvSpPr>
          <p:cNvPr id="19" name="CasellaDiTesto 18">
            <a:extLst>
              <a:ext uri="{FF2B5EF4-FFF2-40B4-BE49-F238E27FC236}">
                <a16:creationId xmlns:a16="http://schemas.microsoft.com/office/drawing/2014/main" id="{C524948A-E3A7-874C-B091-3CB866F3FCD9}"/>
              </a:ext>
            </a:extLst>
          </p:cNvPr>
          <p:cNvSpPr txBox="1"/>
          <p:nvPr/>
        </p:nvSpPr>
        <p:spPr>
          <a:xfrm>
            <a:off x="1497832" y="2154342"/>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INTRODUZIONE</a:t>
            </a:r>
          </a:p>
        </p:txBody>
      </p:sp>
      <p:sp>
        <p:nvSpPr>
          <p:cNvPr id="4" name="CasellaDiTesto 3">
            <a:extLst>
              <a:ext uri="{FF2B5EF4-FFF2-40B4-BE49-F238E27FC236}">
                <a16:creationId xmlns:a16="http://schemas.microsoft.com/office/drawing/2014/main" id="{A2CB6182-3BDB-EF43-98B4-B675AD3DE6AF}"/>
              </a:ext>
            </a:extLst>
          </p:cNvPr>
          <p:cNvSpPr txBox="1"/>
          <p:nvPr/>
        </p:nvSpPr>
        <p:spPr>
          <a:xfrm>
            <a:off x="12697326" y="7796463"/>
            <a:ext cx="184731" cy="369332"/>
          </a:xfrm>
          <a:prstGeom prst="rect">
            <a:avLst/>
          </a:prstGeom>
          <a:noFill/>
        </p:spPr>
        <p:txBody>
          <a:bodyPr wrap="none" rtlCol="0">
            <a:spAutoFit/>
          </a:bodyPr>
          <a:lstStyle/>
          <a:p>
            <a:endParaRPr lang="it-IT" dirty="0"/>
          </a:p>
        </p:txBody>
      </p:sp>
      <p:sp>
        <p:nvSpPr>
          <p:cNvPr id="11" name="Segnaposto piè di pagina 1">
            <a:extLst>
              <a:ext uri="{FF2B5EF4-FFF2-40B4-BE49-F238E27FC236}">
                <a16:creationId xmlns:a16="http://schemas.microsoft.com/office/drawing/2014/main" id="{034F6C90-FD63-4569-806A-0E510012CB1F}"/>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10" name="CasellaDiTesto 9">
            <a:extLst>
              <a:ext uri="{FF2B5EF4-FFF2-40B4-BE49-F238E27FC236}">
                <a16:creationId xmlns:a16="http://schemas.microsoft.com/office/drawing/2014/main" id="{7C5BB410-82F2-4D80-BDC9-028E9919E171}"/>
              </a:ext>
            </a:extLst>
          </p:cNvPr>
          <p:cNvSpPr txBox="1"/>
          <p:nvPr/>
        </p:nvSpPr>
        <p:spPr>
          <a:xfrm>
            <a:off x="3373310" y="590231"/>
            <a:ext cx="3960440" cy="661207"/>
          </a:xfrm>
          <a:prstGeom prst="rect">
            <a:avLst/>
          </a:prstGeom>
          <a:noFill/>
        </p:spPr>
        <p:txBody>
          <a:bodyPr wrap="square">
            <a:spAutoFit/>
          </a:bodyPr>
          <a:lstStyle/>
          <a:p>
            <a:pPr algn="ctr">
              <a:lnSpc>
                <a:spcPct val="150000"/>
              </a:lnSpc>
              <a:defRPr/>
            </a:pPr>
            <a:r>
              <a:rPr lang="it-IT" sz="2800" b="1" kern="0" dirty="0">
                <a:solidFill>
                  <a:sysClr val="windowText" lastClr="000000"/>
                </a:solidFill>
                <a:latin typeface="+mj-lt"/>
                <a:cs typeface="Times New Roman" pitchFamily="18" charset="0"/>
              </a:rPr>
              <a:t>FASE INTERMEDIA</a:t>
            </a:r>
          </a:p>
        </p:txBody>
      </p:sp>
      <p:sp>
        <p:nvSpPr>
          <p:cNvPr id="2" name="CasellaDiTesto 1">
            <a:extLst>
              <a:ext uri="{FF2B5EF4-FFF2-40B4-BE49-F238E27FC236}">
                <a16:creationId xmlns:a16="http://schemas.microsoft.com/office/drawing/2014/main" id="{23DEEFBF-2333-47A8-A43F-FA2A1E9624BE}"/>
              </a:ext>
            </a:extLst>
          </p:cNvPr>
          <p:cNvSpPr txBox="1"/>
          <p:nvPr/>
        </p:nvSpPr>
        <p:spPr>
          <a:xfrm>
            <a:off x="801300" y="1573305"/>
            <a:ext cx="9001000" cy="646331"/>
          </a:xfrm>
          <a:prstGeom prst="rect">
            <a:avLst/>
          </a:prstGeom>
          <a:noFill/>
        </p:spPr>
        <p:txBody>
          <a:bodyPr wrap="square" rtlCol="0">
            <a:spAutoFit/>
          </a:bodyPr>
          <a:lstStyle/>
          <a:p>
            <a:pPr marL="285750" indent="-285750">
              <a:buFont typeface="Wingdings" panose="05000000000000000000" pitchFamily="2" charset="2"/>
              <a:buChar char="Ø"/>
            </a:pPr>
            <a:r>
              <a:rPr lang="it-IT" dirty="0"/>
              <a:t>Progressiva perdita di autonomia del paziente, può avere deliri e/o allucinazioni e richiede un’assistenza continua </a:t>
            </a:r>
          </a:p>
        </p:txBody>
      </p:sp>
      <p:sp>
        <p:nvSpPr>
          <p:cNvPr id="12" name="CasellaDiTesto 11">
            <a:extLst>
              <a:ext uri="{FF2B5EF4-FFF2-40B4-BE49-F238E27FC236}">
                <a16:creationId xmlns:a16="http://schemas.microsoft.com/office/drawing/2014/main" id="{D497D25C-B222-42C9-98BF-5D1647C771CA}"/>
              </a:ext>
            </a:extLst>
          </p:cNvPr>
          <p:cNvSpPr txBox="1"/>
          <p:nvPr/>
        </p:nvSpPr>
        <p:spPr>
          <a:xfrm>
            <a:off x="3321580" y="2256427"/>
            <a:ext cx="3960440" cy="661207"/>
          </a:xfrm>
          <a:prstGeom prst="rect">
            <a:avLst/>
          </a:prstGeom>
          <a:noFill/>
        </p:spPr>
        <p:txBody>
          <a:bodyPr wrap="square">
            <a:spAutoFit/>
          </a:bodyPr>
          <a:lstStyle/>
          <a:p>
            <a:pPr algn="ctr">
              <a:lnSpc>
                <a:spcPct val="150000"/>
              </a:lnSpc>
              <a:defRPr/>
            </a:pPr>
            <a:r>
              <a:rPr lang="it-IT" sz="2800" b="1" kern="0" dirty="0">
                <a:solidFill>
                  <a:sysClr val="windowText" lastClr="000000"/>
                </a:solidFill>
                <a:latin typeface="+mj-lt"/>
                <a:cs typeface="Times New Roman" pitchFamily="18" charset="0"/>
              </a:rPr>
              <a:t>FASE AVANZATA</a:t>
            </a:r>
          </a:p>
        </p:txBody>
      </p:sp>
      <p:sp>
        <p:nvSpPr>
          <p:cNvPr id="15" name="CasellaDiTesto 14">
            <a:extLst>
              <a:ext uri="{FF2B5EF4-FFF2-40B4-BE49-F238E27FC236}">
                <a16:creationId xmlns:a16="http://schemas.microsoft.com/office/drawing/2014/main" id="{6DA68240-DD9A-46DF-B7F0-BA09A747D6B5}"/>
              </a:ext>
            </a:extLst>
          </p:cNvPr>
          <p:cNvSpPr txBox="1"/>
          <p:nvPr/>
        </p:nvSpPr>
        <p:spPr>
          <a:xfrm>
            <a:off x="801300" y="3113721"/>
            <a:ext cx="9034892" cy="3970318"/>
          </a:xfrm>
          <a:prstGeom prst="rect">
            <a:avLst/>
          </a:prstGeom>
          <a:noFill/>
        </p:spPr>
        <p:txBody>
          <a:bodyPr wrap="square" rtlCol="0">
            <a:spAutoFit/>
          </a:bodyPr>
          <a:lstStyle/>
          <a:p>
            <a:pPr marL="285750" indent="-285750">
              <a:buFont typeface="Wingdings" panose="05000000000000000000" pitchFamily="2" charset="2"/>
              <a:buChar char="Ø"/>
            </a:pPr>
            <a:r>
              <a:rPr lang="it-IT" dirty="0"/>
              <a:t>La progressività e l’irreversibilità della malattia porta al terzo momento caratterizzato dall’impossibilità di offrire un’assistenza adeguata in ambito domiciliare</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Completa perdita di autonomia del pz, smette di mangiare, non comunica più, diventa incontinente, è costretto a letto o  su una sedia a rotelle</a:t>
            </a:r>
          </a:p>
          <a:p>
            <a:endParaRPr lang="it-IT" dirty="0"/>
          </a:p>
          <a:p>
            <a:pPr marL="285750" indent="-285750">
              <a:buFont typeface="Wingdings" panose="05000000000000000000" pitchFamily="2" charset="2"/>
              <a:buChar char="Ø"/>
            </a:pPr>
            <a:r>
              <a:rPr lang="it-IT" dirty="0"/>
              <a:t>E’ fondamentale avere la consapevolezza di trovarsi di fronte ad una malattia cronica, di lunga durata e ad evoluzione terminale, in modo da trovare strategie assistenziali più idonee a garantire la migliore qualità di vita possibile </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endParaRPr lang="it-IT" dirty="0"/>
          </a:p>
          <a:p>
            <a:r>
              <a:rPr lang="it-IT" dirty="0"/>
              <a:t> </a:t>
            </a:r>
          </a:p>
        </p:txBody>
      </p:sp>
      <p:pic>
        <p:nvPicPr>
          <p:cNvPr id="8" name="Immagine 7">
            <a:extLst>
              <a:ext uri="{FF2B5EF4-FFF2-40B4-BE49-F238E27FC236}">
                <a16:creationId xmlns:a16="http://schemas.microsoft.com/office/drawing/2014/main" id="{5FBAE1FA-AE99-4499-B42E-A8A081E7EF90}"/>
              </a:ext>
            </a:extLst>
          </p:cNvPr>
          <p:cNvPicPr>
            <a:picLocks noChangeAspect="1"/>
          </p:cNvPicPr>
          <p:nvPr/>
        </p:nvPicPr>
        <p:blipFill>
          <a:blip r:embed="rId3"/>
          <a:stretch>
            <a:fillRect/>
          </a:stretch>
        </p:blipFill>
        <p:spPr>
          <a:xfrm>
            <a:off x="309369" y="310269"/>
            <a:ext cx="1970207" cy="1072337"/>
          </a:xfrm>
          <a:prstGeom prst="rect">
            <a:avLst/>
          </a:prstGeom>
        </p:spPr>
      </p:pic>
    </p:spTree>
    <p:extLst>
      <p:ext uri="{BB962C8B-B14F-4D97-AF65-F5344CB8AC3E}">
        <p14:creationId xmlns:p14="http://schemas.microsoft.com/office/powerpoint/2010/main" val="2807886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1487488" y="1463298"/>
            <a:ext cx="151216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OBIETTIVO</a:t>
            </a:r>
          </a:p>
        </p:txBody>
      </p:sp>
      <p:sp>
        <p:nvSpPr>
          <p:cNvPr id="21" name="CasellaDiTesto 20">
            <a:extLst>
              <a:ext uri="{FF2B5EF4-FFF2-40B4-BE49-F238E27FC236}">
                <a16:creationId xmlns:a16="http://schemas.microsoft.com/office/drawing/2014/main" id="{A600D474-232A-3E47-B65C-7DD746C3E511}"/>
              </a:ext>
            </a:extLst>
          </p:cNvPr>
          <p:cNvSpPr txBox="1"/>
          <p:nvPr/>
        </p:nvSpPr>
        <p:spPr>
          <a:xfrm>
            <a:off x="1487488" y="2802414"/>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CASO DI STUDIO</a:t>
            </a:r>
          </a:p>
        </p:txBody>
      </p:sp>
      <p:sp>
        <p:nvSpPr>
          <p:cNvPr id="24" name="CasellaDiTesto 23">
            <a:extLst>
              <a:ext uri="{FF2B5EF4-FFF2-40B4-BE49-F238E27FC236}">
                <a16:creationId xmlns:a16="http://schemas.microsoft.com/office/drawing/2014/main" id="{47878D71-93DC-EF48-8E34-612114817172}"/>
              </a:ext>
            </a:extLst>
          </p:cNvPr>
          <p:cNvSpPr txBox="1"/>
          <p:nvPr/>
        </p:nvSpPr>
        <p:spPr>
          <a:xfrm>
            <a:off x="1487488" y="3450486"/>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RISULTATI</a:t>
            </a:r>
          </a:p>
        </p:txBody>
      </p:sp>
      <p:sp>
        <p:nvSpPr>
          <p:cNvPr id="4" name="Segnaposto numero diapositiva 3">
            <a:extLst>
              <a:ext uri="{FF2B5EF4-FFF2-40B4-BE49-F238E27FC236}">
                <a16:creationId xmlns:a16="http://schemas.microsoft.com/office/drawing/2014/main" id="{518B9B7A-51D0-4858-8485-5C1CF7B554FC}"/>
              </a:ext>
            </a:extLst>
          </p:cNvPr>
          <p:cNvSpPr>
            <a:spLocks noGrp="1"/>
          </p:cNvSpPr>
          <p:nvPr>
            <p:ph type="sldNum" sz="quarter" idx="12"/>
          </p:nvPr>
        </p:nvSpPr>
        <p:spPr/>
        <p:txBody>
          <a:bodyPr/>
          <a:lstStyle/>
          <a:p>
            <a:fld id="{E7A41E1B-4F70-4964-A407-84C68BE8251C}" type="slidenum">
              <a:rPr lang="it-IT" smtClean="0"/>
              <a:pPr/>
              <a:t>27</a:t>
            </a:fld>
            <a:endParaRPr lang="it-IT"/>
          </a:p>
        </p:txBody>
      </p:sp>
      <p:sp>
        <p:nvSpPr>
          <p:cNvPr id="31" name="CasellaDiTesto 30">
            <a:extLst>
              <a:ext uri="{FF2B5EF4-FFF2-40B4-BE49-F238E27FC236}">
                <a16:creationId xmlns:a16="http://schemas.microsoft.com/office/drawing/2014/main" id="{3ACAFFC5-464D-4794-9C1B-5538CF4E432B}"/>
              </a:ext>
            </a:extLst>
          </p:cNvPr>
          <p:cNvSpPr txBox="1"/>
          <p:nvPr/>
        </p:nvSpPr>
        <p:spPr>
          <a:xfrm>
            <a:off x="849066" y="1801852"/>
            <a:ext cx="8424936" cy="4524315"/>
          </a:xfrm>
          <a:prstGeom prst="rect">
            <a:avLst/>
          </a:prstGeom>
          <a:noFill/>
        </p:spPr>
        <p:txBody>
          <a:bodyPr wrap="square" rtlCol="0">
            <a:spAutoFit/>
          </a:bodyPr>
          <a:lstStyle/>
          <a:p>
            <a:pPr marL="285750" indent="-285750">
              <a:buFont typeface="Wingdings" panose="05000000000000000000" pitchFamily="2" charset="2"/>
              <a:buChar char="Ø"/>
            </a:pPr>
            <a:r>
              <a:rPr lang="it-IT" dirty="0"/>
              <a:t>Limitata risposta alla terapia farmacologica</a:t>
            </a:r>
          </a:p>
          <a:p>
            <a:endParaRPr lang="it-IT" dirty="0"/>
          </a:p>
          <a:p>
            <a:endParaRPr lang="it-IT" dirty="0"/>
          </a:p>
          <a:p>
            <a:pPr marL="285750" indent="-285750">
              <a:buFont typeface="Wingdings" panose="05000000000000000000" pitchFamily="2" charset="2"/>
              <a:buChar char="Ø"/>
            </a:pPr>
            <a:r>
              <a:rPr lang="it-IT" dirty="0"/>
              <a:t>Ampio dibattito sui possibili benefici degli interventi psicosociali nella demenza</a:t>
            </a:r>
          </a:p>
          <a:p>
            <a:endParaRPr lang="it-IT" dirty="0"/>
          </a:p>
          <a:p>
            <a:endParaRPr lang="it-IT" dirty="0"/>
          </a:p>
          <a:p>
            <a:pPr marL="285750" indent="-285750">
              <a:buFont typeface="Wingdings" panose="05000000000000000000" pitchFamily="2" charset="2"/>
              <a:buChar char="Ø"/>
            </a:pPr>
            <a:r>
              <a:rPr lang="it-IT" dirty="0"/>
              <a:t>Evidenze epidemiologiche a supporto degli interventi psico-sociali rispetto a quelli farmacologici</a:t>
            </a:r>
          </a:p>
          <a:p>
            <a:endParaRPr lang="it-IT" dirty="0"/>
          </a:p>
          <a:p>
            <a:endParaRPr lang="it-IT" dirty="0"/>
          </a:p>
          <a:p>
            <a:pPr marL="285750" indent="-285750">
              <a:buFont typeface="Wingdings" panose="05000000000000000000" pitchFamily="2" charset="2"/>
              <a:buChar char="Ø"/>
            </a:pPr>
            <a:r>
              <a:rPr lang="it-IT" dirty="0"/>
              <a:t>Necessità di coinvolgere non solo direttamente i pazienti ma anche i familiari e gli operatori che lavorano nel campo delle demenze e delle cure assistenziali </a:t>
            </a:r>
          </a:p>
          <a:p>
            <a:pPr marL="285750" indent="-285750">
              <a:buFont typeface="Wingdings" panose="05000000000000000000" pitchFamily="2" charset="2"/>
              <a:buChar char="Ø"/>
            </a:pPr>
            <a:endParaRPr lang="it-IT" dirty="0"/>
          </a:p>
          <a:p>
            <a:r>
              <a:rPr lang="it-IT" dirty="0"/>
              <a:t>                                                                                                                    </a:t>
            </a:r>
          </a:p>
        </p:txBody>
      </p:sp>
      <p:sp>
        <p:nvSpPr>
          <p:cNvPr id="10" name="Segnaposto piè di pagina 1">
            <a:extLst>
              <a:ext uri="{FF2B5EF4-FFF2-40B4-BE49-F238E27FC236}">
                <a16:creationId xmlns:a16="http://schemas.microsoft.com/office/drawing/2014/main" id="{66021E6F-51F0-4147-959F-9D481DFB2846}"/>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11" name="CasellaDiTesto 10">
            <a:extLst>
              <a:ext uri="{FF2B5EF4-FFF2-40B4-BE49-F238E27FC236}">
                <a16:creationId xmlns:a16="http://schemas.microsoft.com/office/drawing/2014/main" id="{7DC5AD54-DA28-494E-AF8D-E7CE41848FF8}"/>
              </a:ext>
            </a:extLst>
          </p:cNvPr>
          <p:cNvSpPr txBox="1"/>
          <p:nvPr/>
        </p:nvSpPr>
        <p:spPr>
          <a:xfrm>
            <a:off x="1487487" y="590231"/>
            <a:ext cx="7103175" cy="659540"/>
          </a:xfrm>
          <a:prstGeom prst="rect">
            <a:avLst/>
          </a:prstGeom>
          <a:noFill/>
        </p:spPr>
        <p:txBody>
          <a:bodyPr wrap="square">
            <a:spAutoFit/>
          </a:bodyPr>
          <a:lstStyle/>
          <a:p>
            <a:pPr algn="ctr">
              <a:lnSpc>
                <a:spcPct val="150000"/>
              </a:lnSpc>
              <a:defRPr/>
            </a:pPr>
            <a:r>
              <a:rPr lang="it-IT" sz="2800" b="1" kern="0" dirty="0">
                <a:solidFill>
                  <a:sysClr val="windowText" lastClr="000000"/>
                </a:solidFill>
                <a:latin typeface="+mj-lt"/>
                <a:cs typeface="Times New Roman" pitchFamily="18" charset="0"/>
              </a:rPr>
              <a:t>QUALI INTERVENTI? </a:t>
            </a:r>
          </a:p>
        </p:txBody>
      </p:sp>
      <p:pic>
        <p:nvPicPr>
          <p:cNvPr id="2" name="Immagine 1">
            <a:extLst>
              <a:ext uri="{FF2B5EF4-FFF2-40B4-BE49-F238E27FC236}">
                <a16:creationId xmlns:a16="http://schemas.microsoft.com/office/drawing/2014/main" id="{B42EE368-C4AF-49DE-93E5-740F5F09D293}"/>
              </a:ext>
            </a:extLst>
          </p:cNvPr>
          <p:cNvPicPr>
            <a:picLocks noChangeAspect="1"/>
          </p:cNvPicPr>
          <p:nvPr/>
        </p:nvPicPr>
        <p:blipFill>
          <a:blip r:embed="rId2"/>
          <a:stretch>
            <a:fillRect/>
          </a:stretch>
        </p:blipFill>
        <p:spPr>
          <a:xfrm>
            <a:off x="7242413" y="326763"/>
            <a:ext cx="1966035" cy="2147637"/>
          </a:xfrm>
          <a:prstGeom prst="rect">
            <a:avLst/>
          </a:prstGeom>
        </p:spPr>
      </p:pic>
      <p:sp>
        <p:nvSpPr>
          <p:cNvPr id="5" name="CasellaDiTesto 4">
            <a:extLst>
              <a:ext uri="{FF2B5EF4-FFF2-40B4-BE49-F238E27FC236}">
                <a16:creationId xmlns:a16="http://schemas.microsoft.com/office/drawing/2014/main" id="{7D4AB771-D4C2-4816-A20B-1D700291BDEE}"/>
              </a:ext>
            </a:extLst>
          </p:cNvPr>
          <p:cNvSpPr txBox="1"/>
          <p:nvPr/>
        </p:nvSpPr>
        <p:spPr>
          <a:xfrm>
            <a:off x="8827440" y="5980638"/>
            <a:ext cx="503768"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654299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1487488" y="1463298"/>
            <a:ext cx="151216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OBIETTIVO</a:t>
            </a:r>
          </a:p>
        </p:txBody>
      </p:sp>
      <p:sp>
        <p:nvSpPr>
          <p:cNvPr id="21" name="CasellaDiTesto 20">
            <a:extLst>
              <a:ext uri="{FF2B5EF4-FFF2-40B4-BE49-F238E27FC236}">
                <a16:creationId xmlns:a16="http://schemas.microsoft.com/office/drawing/2014/main" id="{A600D474-232A-3E47-B65C-7DD746C3E511}"/>
              </a:ext>
            </a:extLst>
          </p:cNvPr>
          <p:cNvSpPr txBox="1"/>
          <p:nvPr/>
        </p:nvSpPr>
        <p:spPr>
          <a:xfrm>
            <a:off x="1487488" y="2802414"/>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CASO DI STUDIO</a:t>
            </a:r>
          </a:p>
        </p:txBody>
      </p:sp>
      <p:sp>
        <p:nvSpPr>
          <p:cNvPr id="24" name="CasellaDiTesto 23">
            <a:extLst>
              <a:ext uri="{FF2B5EF4-FFF2-40B4-BE49-F238E27FC236}">
                <a16:creationId xmlns:a16="http://schemas.microsoft.com/office/drawing/2014/main" id="{47878D71-93DC-EF48-8E34-612114817172}"/>
              </a:ext>
            </a:extLst>
          </p:cNvPr>
          <p:cNvSpPr txBox="1"/>
          <p:nvPr/>
        </p:nvSpPr>
        <p:spPr>
          <a:xfrm>
            <a:off x="1487488" y="3450486"/>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RISULTATI</a:t>
            </a:r>
          </a:p>
        </p:txBody>
      </p:sp>
      <p:sp>
        <p:nvSpPr>
          <p:cNvPr id="12" name="Segnaposto piè di pagina 1">
            <a:extLst>
              <a:ext uri="{FF2B5EF4-FFF2-40B4-BE49-F238E27FC236}">
                <a16:creationId xmlns:a16="http://schemas.microsoft.com/office/drawing/2014/main" id="{923AF89B-F4A2-40E6-A066-19E153ED5203}"/>
              </a:ext>
            </a:extLst>
          </p:cNvPr>
          <p:cNvSpPr>
            <a:spLocks noGrp="1"/>
          </p:cNvSpPr>
          <p:nvPr>
            <p:ph type="ftr" sz="quarter" idx="11"/>
          </p:nvPr>
        </p:nvSpPr>
        <p:spPr>
          <a:xfrm>
            <a:off x="767408" y="6201841"/>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11" name="CasellaDiTesto 10">
            <a:extLst>
              <a:ext uri="{FF2B5EF4-FFF2-40B4-BE49-F238E27FC236}">
                <a16:creationId xmlns:a16="http://schemas.microsoft.com/office/drawing/2014/main" id="{54149E5C-A6AC-48B3-BD74-8BA614CE6BFE}"/>
              </a:ext>
            </a:extLst>
          </p:cNvPr>
          <p:cNvSpPr txBox="1"/>
          <p:nvPr/>
        </p:nvSpPr>
        <p:spPr>
          <a:xfrm>
            <a:off x="1847529" y="620688"/>
            <a:ext cx="6743134" cy="659540"/>
          </a:xfrm>
          <a:prstGeom prst="rect">
            <a:avLst/>
          </a:prstGeom>
          <a:noFill/>
        </p:spPr>
        <p:txBody>
          <a:bodyPr wrap="square">
            <a:spAutoFit/>
          </a:bodyPr>
          <a:lstStyle/>
          <a:p>
            <a:pPr algn="ctr">
              <a:lnSpc>
                <a:spcPct val="150000"/>
              </a:lnSpc>
              <a:defRPr/>
            </a:pPr>
            <a:r>
              <a:rPr lang="it-IT" sz="2800" b="1" kern="0" dirty="0">
                <a:solidFill>
                  <a:sysClr val="windowText" lastClr="000000"/>
                </a:solidFill>
                <a:latin typeface="+mj-lt"/>
                <a:cs typeface="Times New Roman" pitchFamily="18" charset="0"/>
              </a:rPr>
              <a:t>INTERVENTI PSICO-SOCIALI</a:t>
            </a:r>
          </a:p>
        </p:txBody>
      </p:sp>
      <p:sp>
        <p:nvSpPr>
          <p:cNvPr id="2" name="CasellaDiTesto 1">
            <a:extLst>
              <a:ext uri="{FF2B5EF4-FFF2-40B4-BE49-F238E27FC236}">
                <a16:creationId xmlns:a16="http://schemas.microsoft.com/office/drawing/2014/main" id="{225412B5-9C2F-4BB4-9987-01A521B26405}"/>
              </a:ext>
            </a:extLst>
          </p:cNvPr>
          <p:cNvSpPr txBox="1"/>
          <p:nvPr/>
        </p:nvSpPr>
        <p:spPr>
          <a:xfrm>
            <a:off x="335360" y="2438363"/>
            <a:ext cx="9073008" cy="2585323"/>
          </a:xfrm>
          <a:prstGeom prst="rect">
            <a:avLst/>
          </a:prstGeom>
          <a:noFill/>
        </p:spPr>
        <p:txBody>
          <a:bodyPr wrap="square" rtlCol="0">
            <a:spAutoFit/>
          </a:bodyPr>
          <a:lstStyle/>
          <a:p>
            <a:pPr marL="285750" indent="-285750">
              <a:buFont typeface="Wingdings" panose="05000000000000000000" pitchFamily="2" charset="2"/>
              <a:buChar char="Ø"/>
            </a:pPr>
            <a:r>
              <a:rPr lang="it-IT" dirty="0"/>
              <a:t>Cercano di affrontare l’impatto della demenza nei pazienti e nei familiari, ovvero il disagio e la sofferenza determinata dei cambiamenti conseguenti alla malattia</a:t>
            </a:r>
          </a:p>
          <a:p>
            <a:endParaRPr lang="it-IT" dirty="0"/>
          </a:p>
          <a:p>
            <a:endParaRPr lang="it-IT" dirty="0"/>
          </a:p>
          <a:p>
            <a:pPr marL="285750" indent="-285750">
              <a:buFont typeface="Wingdings" panose="05000000000000000000" pitchFamily="2" charset="2"/>
              <a:buChar char="Ø"/>
            </a:pPr>
            <a:r>
              <a:rPr lang="it-IT" dirty="0"/>
              <a:t>Strategie che possono alleviare lo stress e sostenere le risorse residue dei pazienti, massimizzando il loro funzionamento</a:t>
            </a:r>
          </a:p>
          <a:p>
            <a:endParaRPr lang="it-IT" dirty="0"/>
          </a:p>
          <a:p>
            <a:endParaRPr lang="it-IT" dirty="0"/>
          </a:p>
          <a:p>
            <a:pPr marL="285750" indent="-285750">
              <a:buFont typeface="Wingdings" panose="05000000000000000000" pitchFamily="2" charset="2"/>
              <a:buChar char="Ø"/>
            </a:pPr>
            <a:r>
              <a:rPr lang="it-IT" dirty="0"/>
              <a:t>Possiedono prove di evidenza scientifica per il loro utilizzo</a:t>
            </a:r>
          </a:p>
        </p:txBody>
      </p:sp>
      <p:pic>
        <p:nvPicPr>
          <p:cNvPr id="5" name="Immagine 4">
            <a:extLst>
              <a:ext uri="{FF2B5EF4-FFF2-40B4-BE49-F238E27FC236}">
                <a16:creationId xmlns:a16="http://schemas.microsoft.com/office/drawing/2014/main" id="{269A5BA6-924A-44A0-9E02-2D58D0C8B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67" y="442468"/>
            <a:ext cx="1814205" cy="1612627"/>
          </a:xfrm>
          <a:prstGeom prst="rect">
            <a:avLst/>
          </a:prstGeom>
        </p:spPr>
      </p:pic>
    </p:spTree>
    <p:extLst>
      <p:ext uri="{BB962C8B-B14F-4D97-AF65-F5344CB8AC3E}">
        <p14:creationId xmlns:p14="http://schemas.microsoft.com/office/powerpoint/2010/main" val="2831382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B26B129-9FB3-4C51-9879-311CCA95298B}"/>
              </a:ext>
            </a:extLst>
          </p:cNvPr>
          <p:cNvSpPr txBox="1"/>
          <p:nvPr/>
        </p:nvSpPr>
        <p:spPr>
          <a:xfrm>
            <a:off x="1847529" y="620688"/>
            <a:ext cx="6743134" cy="659540"/>
          </a:xfrm>
          <a:prstGeom prst="rect">
            <a:avLst/>
          </a:prstGeom>
          <a:noFill/>
        </p:spPr>
        <p:txBody>
          <a:bodyPr wrap="square">
            <a:spAutoFit/>
          </a:bodyPr>
          <a:lstStyle/>
          <a:p>
            <a:pPr algn="ctr">
              <a:lnSpc>
                <a:spcPct val="150000"/>
              </a:lnSpc>
              <a:defRPr/>
            </a:pPr>
            <a:r>
              <a:rPr lang="it-IT" sz="2800" b="1" kern="0" dirty="0">
                <a:solidFill>
                  <a:sysClr val="windowText" lastClr="000000"/>
                </a:solidFill>
                <a:latin typeface="+mj-lt"/>
                <a:cs typeface="Times New Roman" pitchFamily="18" charset="0"/>
              </a:rPr>
              <a:t>INTERVENTI PSICO-SOCIALI</a:t>
            </a:r>
          </a:p>
        </p:txBody>
      </p:sp>
      <p:sp>
        <p:nvSpPr>
          <p:cNvPr id="5" name="CasellaDiTesto 4">
            <a:extLst>
              <a:ext uri="{FF2B5EF4-FFF2-40B4-BE49-F238E27FC236}">
                <a16:creationId xmlns:a16="http://schemas.microsoft.com/office/drawing/2014/main" id="{694C1243-29FA-4BC7-BE19-5AFF8624E861}"/>
              </a:ext>
            </a:extLst>
          </p:cNvPr>
          <p:cNvSpPr txBox="1"/>
          <p:nvPr/>
        </p:nvSpPr>
        <p:spPr>
          <a:xfrm>
            <a:off x="407368" y="1628800"/>
            <a:ext cx="9937104" cy="4339650"/>
          </a:xfrm>
          <a:prstGeom prst="rect">
            <a:avLst/>
          </a:prstGeom>
          <a:noFill/>
        </p:spPr>
        <p:txBody>
          <a:bodyPr wrap="square" rtlCol="0">
            <a:spAutoFit/>
          </a:bodyPr>
          <a:lstStyle/>
          <a:p>
            <a:pPr algn="ctr"/>
            <a:r>
              <a:rPr lang="it-IT" sz="2400" b="1" dirty="0">
                <a:solidFill>
                  <a:schemeClr val="accent1">
                    <a:lumMod val="75000"/>
                  </a:schemeClr>
                </a:solidFill>
              </a:rPr>
              <a:t>OBIETTIVI</a:t>
            </a:r>
          </a:p>
          <a:p>
            <a:pPr algn="ctr"/>
            <a:endParaRPr lang="it-IT" dirty="0"/>
          </a:p>
          <a:p>
            <a:pPr marL="342900" indent="-342900">
              <a:buFont typeface="+mj-lt"/>
              <a:buAutoNum type="arabicPeriod"/>
            </a:pPr>
            <a:r>
              <a:rPr lang="it-IT" dirty="0"/>
              <a:t>Promuovere il benessere delle persone affette da demenza, dei loro familiari e degli operatori </a:t>
            </a:r>
          </a:p>
          <a:p>
            <a:endParaRPr lang="it-IT" dirty="0"/>
          </a:p>
          <a:p>
            <a:endParaRPr lang="it-IT" dirty="0"/>
          </a:p>
          <a:p>
            <a:pPr marL="360363" indent="-360363"/>
            <a:r>
              <a:rPr lang="it-IT" dirty="0"/>
              <a:t>2.  Fornire indicazioni pratiche agli operatori nella gestione quotidiana dei pazienti</a:t>
            </a:r>
          </a:p>
          <a:p>
            <a:endParaRPr lang="it-IT" dirty="0"/>
          </a:p>
          <a:p>
            <a:endParaRPr lang="it-IT" dirty="0"/>
          </a:p>
          <a:p>
            <a:r>
              <a:rPr lang="it-IT" dirty="0"/>
              <a:t>3.  Favorire un uso ottimale delle capacità residue dei pazienti </a:t>
            </a:r>
          </a:p>
          <a:p>
            <a:endParaRPr lang="it-IT" dirty="0"/>
          </a:p>
          <a:p>
            <a:endParaRPr lang="it-IT" dirty="0"/>
          </a:p>
          <a:p>
            <a:pPr marL="342900" indent="-342900" algn="just">
              <a:buAutoNum type="arabicPeriod" startAt="4"/>
              <a:tabLst>
                <a:tab pos="360363" algn="l"/>
              </a:tabLst>
            </a:pPr>
            <a:r>
              <a:rPr lang="it-IT" dirty="0"/>
              <a:t>Non è il recupero delle funzioni compromesse ma il rallentamento della progressione della    </a:t>
            </a:r>
          </a:p>
          <a:p>
            <a:pPr algn="just">
              <a:tabLst>
                <a:tab pos="360363" algn="l"/>
              </a:tabLst>
            </a:pPr>
            <a:r>
              <a:rPr lang="it-IT" dirty="0"/>
              <a:t>     malattia</a:t>
            </a:r>
          </a:p>
          <a:p>
            <a:pPr marL="285750" indent="-285750">
              <a:buFont typeface="Arial" panose="020B0604020202020204" pitchFamily="34" charset="0"/>
              <a:buChar char="•"/>
            </a:pPr>
            <a:endParaRPr lang="it-IT" dirty="0"/>
          </a:p>
        </p:txBody>
      </p:sp>
      <p:pic>
        <p:nvPicPr>
          <p:cNvPr id="6" name="Immagine 5">
            <a:extLst>
              <a:ext uri="{FF2B5EF4-FFF2-40B4-BE49-F238E27FC236}">
                <a16:creationId xmlns:a16="http://schemas.microsoft.com/office/drawing/2014/main" id="{6C4B59B5-1BF8-4F67-9AE7-3FFAE77E4E70}"/>
              </a:ext>
            </a:extLst>
          </p:cNvPr>
          <p:cNvPicPr>
            <a:picLocks noChangeAspect="1"/>
          </p:cNvPicPr>
          <p:nvPr/>
        </p:nvPicPr>
        <p:blipFill>
          <a:blip r:embed="rId2"/>
          <a:stretch>
            <a:fillRect/>
          </a:stretch>
        </p:blipFill>
        <p:spPr>
          <a:xfrm>
            <a:off x="407368" y="436650"/>
            <a:ext cx="1671555" cy="1192150"/>
          </a:xfrm>
          <a:prstGeom prst="rect">
            <a:avLst/>
          </a:prstGeom>
        </p:spPr>
      </p:pic>
      <p:sp>
        <p:nvSpPr>
          <p:cNvPr id="7" name="Segnaposto piè di pagina 1">
            <a:extLst>
              <a:ext uri="{FF2B5EF4-FFF2-40B4-BE49-F238E27FC236}">
                <a16:creationId xmlns:a16="http://schemas.microsoft.com/office/drawing/2014/main" id="{9D03B1EE-2820-4E95-957E-8FBFA66A1785}"/>
              </a:ext>
            </a:extLst>
          </p:cNvPr>
          <p:cNvSpPr>
            <a:spLocks noGrp="1"/>
          </p:cNvSpPr>
          <p:nvPr>
            <p:ph type="ftr" sz="quarter" idx="11"/>
          </p:nvPr>
        </p:nvSpPr>
        <p:spPr>
          <a:xfrm>
            <a:off x="767408" y="6201841"/>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Tree>
    <p:extLst>
      <p:ext uri="{BB962C8B-B14F-4D97-AF65-F5344CB8AC3E}">
        <p14:creationId xmlns:p14="http://schemas.microsoft.com/office/powerpoint/2010/main" val="394476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6EB7250-F9A8-4468-B1C1-917B85ED8627}"/>
              </a:ext>
            </a:extLst>
          </p:cNvPr>
          <p:cNvSpPr>
            <a:spLocks noGrp="1"/>
          </p:cNvSpPr>
          <p:nvPr>
            <p:ph type="sldNum" sz="quarter" idx="12"/>
          </p:nvPr>
        </p:nvSpPr>
        <p:spPr/>
        <p:txBody>
          <a:bodyPr/>
          <a:lstStyle/>
          <a:p>
            <a:fld id="{E7A41E1B-4F70-4964-A407-84C68BE8251C}" type="slidenum">
              <a:rPr lang="it-IT" smtClean="0"/>
              <a:pPr/>
              <a:t>3</a:t>
            </a:fld>
            <a:endParaRPr lang="it-IT"/>
          </a:p>
        </p:txBody>
      </p:sp>
      <p:sp>
        <p:nvSpPr>
          <p:cNvPr id="4" name="Segnaposto piè di pagina 1">
            <a:extLst>
              <a:ext uri="{FF2B5EF4-FFF2-40B4-BE49-F238E27FC236}">
                <a16:creationId xmlns:a16="http://schemas.microsoft.com/office/drawing/2014/main" id="{6D520BDA-FEE7-4546-B911-46826FDE2576}"/>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2" name="CasellaDiTesto 1">
            <a:extLst>
              <a:ext uri="{FF2B5EF4-FFF2-40B4-BE49-F238E27FC236}">
                <a16:creationId xmlns:a16="http://schemas.microsoft.com/office/drawing/2014/main" id="{D536E8B7-211A-477E-BC8E-EB64EBCB54FA}"/>
              </a:ext>
            </a:extLst>
          </p:cNvPr>
          <p:cNvSpPr txBox="1"/>
          <p:nvPr/>
        </p:nvSpPr>
        <p:spPr>
          <a:xfrm>
            <a:off x="767408" y="1340768"/>
            <a:ext cx="8208912" cy="3785652"/>
          </a:xfrm>
          <a:prstGeom prst="rect">
            <a:avLst/>
          </a:prstGeom>
          <a:noFill/>
        </p:spPr>
        <p:txBody>
          <a:bodyPr wrap="square" rtlCol="0">
            <a:spAutoFit/>
          </a:bodyPr>
          <a:lstStyle/>
          <a:p>
            <a:pPr marL="285750" indent="-285750">
              <a:buFont typeface="Arial" panose="020B0604020202020204" pitchFamily="34" charset="0"/>
              <a:buChar char="•"/>
            </a:pPr>
            <a:r>
              <a:rPr lang="it-IT" sz="2400" dirty="0"/>
              <a:t>L’approccio capacitante è una modalità di relazione interpersonale che si basa sul riconoscimento delle competenze elementari dell’interlocutore e che ha per fine una convivenza sufficientemente gratificante tra anziani, operatori e familiari. Si tratta di un metodo specifico e concreto per permettere alla persona anziana, qualsiasi sia la sua capacità cognitiva, di esprimere il massimo delle potenzialità con semplicità.</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Valorizza la dignità della persona</a:t>
            </a:r>
          </a:p>
        </p:txBody>
      </p:sp>
    </p:spTree>
    <p:extLst>
      <p:ext uri="{BB962C8B-B14F-4D97-AF65-F5344CB8AC3E}">
        <p14:creationId xmlns:p14="http://schemas.microsoft.com/office/powerpoint/2010/main" val="2979641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A256EC8-D855-4D98-9E05-567582AFB9F1}"/>
              </a:ext>
            </a:extLst>
          </p:cNvPr>
          <p:cNvSpPr>
            <a:spLocks noGrp="1"/>
          </p:cNvSpPr>
          <p:nvPr>
            <p:ph type="sldNum" sz="quarter" idx="12"/>
          </p:nvPr>
        </p:nvSpPr>
        <p:spPr/>
        <p:txBody>
          <a:bodyPr/>
          <a:lstStyle/>
          <a:p>
            <a:fld id="{E7A41E1B-4F70-4964-A407-84C68BE8251C}" type="slidenum">
              <a:rPr lang="it-IT" smtClean="0"/>
              <a:pPr/>
              <a:t>30</a:t>
            </a:fld>
            <a:endParaRPr lang="it-IT"/>
          </a:p>
        </p:txBody>
      </p:sp>
      <p:sp>
        <p:nvSpPr>
          <p:cNvPr id="4" name="Segnaposto piè di pagina 1">
            <a:extLst>
              <a:ext uri="{FF2B5EF4-FFF2-40B4-BE49-F238E27FC236}">
                <a16:creationId xmlns:a16="http://schemas.microsoft.com/office/drawing/2014/main" id="{5000C48A-6522-4B56-AC96-A6CA50A51F9A}"/>
              </a:ext>
            </a:extLst>
          </p:cNvPr>
          <p:cNvSpPr>
            <a:spLocks noGrp="1"/>
          </p:cNvSpPr>
          <p:nvPr>
            <p:ph type="ftr" sz="quarter" idx="11"/>
          </p:nvPr>
        </p:nvSpPr>
        <p:spPr>
          <a:xfrm>
            <a:off x="767408" y="6201841"/>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5" name="CasellaDiTesto 4">
            <a:extLst>
              <a:ext uri="{FF2B5EF4-FFF2-40B4-BE49-F238E27FC236}">
                <a16:creationId xmlns:a16="http://schemas.microsoft.com/office/drawing/2014/main" id="{7C9261A3-B1A3-4BB2-9459-00ACC54C8E6C}"/>
              </a:ext>
            </a:extLst>
          </p:cNvPr>
          <p:cNvSpPr txBox="1"/>
          <p:nvPr/>
        </p:nvSpPr>
        <p:spPr>
          <a:xfrm>
            <a:off x="952391" y="621584"/>
            <a:ext cx="8208912" cy="1077218"/>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DALLA RIABILITAZIONE ALLA CAPACITAZIONE</a:t>
            </a:r>
          </a:p>
        </p:txBody>
      </p:sp>
      <p:sp>
        <p:nvSpPr>
          <p:cNvPr id="6" name="Rettangolo 5">
            <a:extLst>
              <a:ext uri="{FF2B5EF4-FFF2-40B4-BE49-F238E27FC236}">
                <a16:creationId xmlns:a16="http://schemas.microsoft.com/office/drawing/2014/main" id="{B43798B9-8207-4A52-A487-DD52F9091483}"/>
              </a:ext>
            </a:extLst>
          </p:cNvPr>
          <p:cNvSpPr/>
          <p:nvPr/>
        </p:nvSpPr>
        <p:spPr>
          <a:xfrm>
            <a:off x="448335" y="1687117"/>
            <a:ext cx="9217024" cy="5139869"/>
          </a:xfrm>
          <a:prstGeom prst="rect">
            <a:avLst/>
          </a:prstGeom>
        </p:spPr>
        <p:txBody>
          <a:bodyPr wrap="square">
            <a:spAutoFit/>
          </a:bodyPr>
          <a:lstStyle/>
          <a:p>
            <a:endParaRPr lang="it-IT" sz="2400" dirty="0"/>
          </a:p>
          <a:p>
            <a:pPr marL="342900" indent="-342900">
              <a:buFont typeface="Wingdings" panose="05000000000000000000" pitchFamily="2" charset="2"/>
              <a:buChar char="v"/>
            </a:pPr>
            <a:r>
              <a:rPr lang="it-IT" sz="2000" dirty="0"/>
              <a:t>Il concetto di Riabilitazione ha subito vari cambiamenti nel tempo e a seconda del campo di applicazione. Dal concetto iniziale di Riabilitazione come recupero di una funzione persa si è passati a un concetto più ampio che considera la funzione in rapporto alla persona e alla società.</a:t>
            </a:r>
          </a:p>
          <a:p>
            <a:pPr marL="342900" indent="-342900">
              <a:buFont typeface="Wingdings" panose="05000000000000000000" pitchFamily="2" charset="2"/>
              <a:buChar char="v"/>
            </a:pPr>
            <a:endParaRPr lang="it-IT" sz="2000" dirty="0"/>
          </a:p>
          <a:p>
            <a:pPr marL="342900" indent="-342900">
              <a:buFont typeface="Wingdings" panose="05000000000000000000" pitchFamily="2" charset="2"/>
              <a:buChar char="v"/>
            </a:pPr>
            <a:r>
              <a:rPr lang="it-IT" sz="2000" dirty="0"/>
              <a:t> L'Organizzazione Mondiale della Sanità (OMS) definisce l'obiettivo dell'intervento riabilitativo come il restituire all'individuo colpito da un'infermità inabilitante la capacità di "occupare, con i propri mezzi, una posizione la più normale possibile nella società". </a:t>
            </a:r>
          </a:p>
          <a:p>
            <a:pPr marL="342900" indent="-342900">
              <a:buFont typeface="Wingdings" panose="05000000000000000000" pitchFamily="2" charset="2"/>
              <a:buChar char="v"/>
            </a:pPr>
            <a:endParaRPr lang="it-IT" sz="2000" dirty="0"/>
          </a:p>
          <a:p>
            <a:pPr marL="342900" indent="-342900">
              <a:buFont typeface="Wingdings" panose="05000000000000000000" pitchFamily="2" charset="2"/>
              <a:buChar char="v"/>
            </a:pPr>
            <a:r>
              <a:rPr lang="it-IT" sz="2000" dirty="0"/>
              <a:t>Si deve considerare l'età giovanile adulta o quella senile: nel primo caso si tratta di restituire al soggetto il massimo possibile di efficienza, mentre nel secondo bisogna restituire il massimo possibile di autonomia</a:t>
            </a:r>
          </a:p>
          <a:p>
            <a:endParaRPr lang="it-IT" sz="2000" dirty="0"/>
          </a:p>
          <a:p>
            <a:endParaRPr lang="it-IT" sz="2400" i="1" dirty="0"/>
          </a:p>
        </p:txBody>
      </p:sp>
    </p:spTree>
    <p:extLst>
      <p:ext uri="{BB962C8B-B14F-4D97-AF65-F5344CB8AC3E}">
        <p14:creationId xmlns:p14="http://schemas.microsoft.com/office/powerpoint/2010/main" val="115481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C592F51-1049-4586-9CF0-3AF4A7E43A08}"/>
              </a:ext>
            </a:extLst>
          </p:cNvPr>
          <p:cNvSpPr>
            <a:spLocks noGrp="1"/>
          </p:cNvSpPr>
          <p:nvPr>
            <p:ph type="sldNum" sz="quarter" idx="12"/>
          </p:nvPr>
        </p:nvSpPr>
        <p:spPr/>
        <p:txBody>
          <a:bodyPr/>
          <a:lstStyle/>
          <a:p>
            <a:fld id="{E7A41E1B-4F70-4964-A407-84C68BE8251C}" type="slidenum">
              <a:rPr lang="it-IT" smtClean="0"/>
              <a:pPr/>
              <a:t>31</a:t>
            </a:fld>
            <a:endParaRPr lang="it-IT"/>
          </a:p>
        </p:txBody>
      </p:sp>
      <p:sp>
        <p:nvSpPr>
          <p:cNvPr id="5" name="Segnaposto piè di pagina 1">
            <a:extLst>
              <a:ext uri="{FF2B5EF4-FFF2-40B4-BE49-F238E27FC236}">
                <a16:creationId xmlns:a16="http://schemas.microsoft.com/office/drawing/2014/main" id="{C7EDDCE1-D55E-44D9-8B2F-8726330329C3}"/>
              </a:ext>
            </a:extLst>
          </p:cNvPr>
          <p:cNvSpPr>
            <a:spLocks noGrp="1"/>
          </p:cNvSpPr>
          <p:nvPr>
            <p:ph type="ftr" sz="quarter" idx="11"/>
          </p:nvPr>
        </p:nvSpPr>
        <p:spPr>
          <a:xfrm>
            <a:off x="767408" y="6201841"/>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8" name="CasellaDiTesto 7">
            <a:extLst>
              <a:ext uri="{FF2B5EF4-FFF2-40B4-BE49-F238E27FC236}">
                <a16:creationId xmlns:a16="http://schemas.microsoft.com/office/drawing/2014/main" id="{F8770E12-AB6C-468D-927C-C2D239E6630B}"/>
              </a:ext>
            </a:extLst>
          </p:cNvPr>
          <p:cNvSpPr txBox="1"/>
          <p:nvPr/>
        </p:nvSpPr>
        <p:spPr>
          <a:xfrm>
            <a:off x="952391" y="621584"/>
            <a:ext cx="8208912" cy="1077218"/>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DALLA RIABILITAZIONE ALLA CAPACITAZIONE</a:t>
            </a:r>
          </a:p>
        </p:txBody>
      </p:sp>
      <p:sp>
        <p:nvSpPr>
          <p:cNvPr id="2" name="CasellaDiTesto 1">
            <a:extLst>
              <a:ext uri="{FF2B5EF4-FFF2-40B4-BE49-F238E27FC236}">
                <a16:creationId xmlns:a16="http://schemas.microsoft.com/office/drawing/2014/main" id="{D68443BB-22C0-4766-96A9-9E00B18B2D2B}"/>
              </a:ext>
            </a:extLst>
          </p:cNvPr>
          <p:cNvSpPr txBox="1"/>
          <p:nvPr/>
        </p:nvSpPr>
        <p:spPr>
          <a:xfrm>
            <a:off x="767408" y="2492896"/>
            <a:ext cx="8640960" cy="2585323"/>
          </a:xfrm>
          <a:prstGeom prst="rect">
            <a:avLst/>
          </a:prstGeom>
          <a:noFill/>
        </p:spPr>
        <p:txBody>
          <a:bodyPr wrap="square" rtlCol="0">
            <a:spAutoFit/>
          </a:bodyPr>
          <a:lstStyle/>
          <a:p>
            <a:pPr marL="285750" indent="-285750">
              <a:buFont typeface="Arial" panose="020B0604020202020204" pitchFamily="34" charset="0"/>
              <a:buChar char="•"/>
            </a:pPr>
            <a:r>
              <a:rPr lang="it-IT" dirty="0"/>
              <a:t>Dato che le demenze sono delle malattie croniche e progressive, i nostri malati, comunque vengano trattati, peggiorano e anno dopo anno perdono le loro capacità fino a diventare totalmente dipendenti e a decadere fino alla morte</a:t>
            </a:r>
          </a:p>
          <a:p>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Con il tempo si è passati da un concetto funzionale di Riabilitazione, tutto centrato sulla recupero e la performance, a un concetto più "esistenziale", centrato sulla persona e sul suo modo di vivere in un determinato contesto.</a:t>
            </a:r>
          </a:p>
        </p:txBody>
      </p:sp>
    </p:spTree>
    <p:extLst>
      <p:ext uri="{BB962C8B-B14F-4D97-AF65-F5344CB8AC3E}">
        <p14:creationId xmlns:p14="http://schemas.microsoft.com/office/powerpoint/2010/main" val="3495969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piè di pagina 1">
            <a:extLst>
              <a:ext uri="{FF2B5EF4-FFF2-40B4-BE49-F238E27FC236}">
                <a16:creationId xmlns:a16="http://schemas.microsoft.com/office/drawing/2014/main" id="{1B862079-473A-40E6-9AF8-409401147FCB}"/>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4" name="CasellaDiTesto 3">
            <a:extLst>
              <a:ext uri="{FF2B5EF4-FFF2-40B4-BE49-F238E27FC236}">
                <a16:creationId xmlns:a16="http://schemas.microsoft.com/office/drawing/2014/main" id="{54960C45-8D54-49FD-A882-41DED8533089}"/>
              </a:ext>
            </a:extLst>
          </p:cNvPr>
          <p:cNvSpPr txBox="1"/>
          <p:nvPr/>
        </p:nvSpPr>
        <p:spPr>
          <a:xfrm>
            <a:off x="952391" y="621584"/>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AUTONOMIA COME STRUMENTO</a:t>
            </a:r>
          </a:p>
        </p:txBody>
      </p:sp>
      <p:sp>
        <p:nvSpPr>
          <p:cNvPr id="5" name="CasellaDiTesto 4">
            <a:extLst>
              <a:ext uri="{FF2B5EF4-FFF2-40B4-BE49-F238E27FC236}">
                <a16:creationId xmlns:a16="http://schemas.microsoft.com/office/drawing/2014/main" id="{2D9331BF-2565-4BDA-BF46-43A8407719D0}"/>
              </a:ext>
            </a:extLst>
          </p:cNvPr>
          <p:cNvSpPr txBox="1"/>
          <p:nvPr/>
        </p:nvSpPr>
        <p:spPr>
          <a:xfrm>
            <a:off x="767408" y="1700808"/>
            <a:ext cx="8496944" cy="3170099"/>
          </a:xfrm>
          <a:prstGeom prst="rect">
            <a:avLst/>
          </a:prstGeom>
          <a:noFill/>
        </p:spPr>
        <p:txBody>
          <a:bodyPr wrap="square" rtlCol="0">
            <a:spAutoFit/>
          </a:bodyPr>
          <a:lstStyle/>
          <a:p>
            <a:pPr marL="285750" indent="-285750">
              <a:buFont typeface="Arial" panose="020B0604020202020204" pitchFamily="34" charset="0"/>
              <a:buChar char="•"/>
            </a:pPr>
            <a:r>
              <a:rPr lang="it-IT" sz="2000" dirty="0"/>
              <a:t>AUTONOMIA PIU’ COME STRUMENTO PIUTTOSTO CHE COME FINE</a:t>
            </a:r>
          </a:p>
          <a:p>
            <a:endParaRPr lang="it-IT" sz="2000" dirty="0"/>
          </a:p>
          <a:p>
            <a:pPr marL="285750" indent="-285750">
              <a:buFont typeface="Arial" panose="020B0604020202020204" pitchFamily="34" charset="0"/>
              <a:buChar char="•"/>
            </a:pPr>
            <a:r>
              <a:rPr lang="it-IT" sz="2000" dirty="0"/>
              <a:t>Chi opera nelle RSA sa che l’obiettivo autonomia è fonte di frustrazione, rabbia, depressione e burn out. Per questo motivo è meglio rinunciare a tale obiettivo, ma senza rinunciare all’autonomia. </a:t>
            </a:r>
          </a:p>
          <a:p>
            <a:endParaRPr lang="it-IT" sz="2000" dirty="0"/>
          </a:p>
          <a:p>
            <a:pPr marL="285750" indent="-285750">
              <a:buFont typeface="Arial" panose="020B0604020202020204" pitchFamily="34" charset="0"/>
              <a:buChar char="•"/>
            </a:pPr>
            <a:r>
              <a:rPr lang="it-IT" sz="2000" dirty="0"/>
              <a:t>Quando si ha a che fare con i malati Alzheimer succede che se l’autonomia come fine è fonte di infelicità, l’autonomia come strumento è invece fonte di benessere e rappresenta quello strumento che permette di innescare il processo della Capacitazione</a:t>
            </a:r>
          </a:p>
        </p:txBody>
      </p:sp>
    </p:spTree>
    <p:extLst>
      <p:ext uri="{BB962C8B-B14F-4D97-AF65-F5344CB8AC3E}">
        <p14:creationId xmlns:p14="http://schemas.microsoft.com/office/powerpoint/2010/main" val="4132196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1">
            <a:extLst>
              <a:ext uri="{FF2B5EF4-FFF2-40B4-BE49-F238E27FC236}">
                <a16:creationId xmlns:a16="http://schemas.microsoft.com/office/drawing/2014/main" id="{D5442F8E-EE7F-4B22-802B-870FB1BE50E2}"/>
              </a:ext>
            </a:extLst>
          </p:cNvPr>
          <p:cNvSpPr>
            <a:spLocks noGrp="1"/>
          </p:cNvSpPr>
          <p:nvPr>
            <p:ph type="ftr" sz="quarter" idx="11"/>
          </p:nvPr>
        </p:nvSpPr>
        <p:spPr>
          <a:xfrm>
            <a:off x="767408" y="6201841"/>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6" name="Rettangolo 5">
            <a:extLst>
              <a:ext uri="{FF2B5EF4-FFF2-40B4-BE49-F238E27FC236}">
                <a16:creationId xmlns:a16="http://schemas.microsoft.com/office/drawing/2014/main" id="{5CFAB1FA-5B2E-4D98-969A-0EDE6C2044B6}"/>
              </a:ext>
            </a:extLst>
          </p:cNvPr>
          <p:cNvSpPr/>
          <p:nvPr/>
        </p:nvSpPr>
        <p:spPr>
          <a:xfrm>
            <a:off x="448335" y="1666197"/>
            <a:ext cx="9217024" cy="1077218"/>
          </a:xfrm>
          <a:prstGeom prst="rect">
            <a:avLst/>
          </a:prstGeom>
        </p:spPr>
        <p:txBody>
          <a:bodyPr wrap="square">
            <a:spAutoFit/>
          </a:bodyPr>
          <a:lstStyle/>
          <a:p>
            <a:endParaRPr lang="it-IT" sz="2000" b="1" dirty="0"/>
          </a:p>
          <a:p>
            <a:endParaRPr lang="it-IT" sz="2000" b="1" dirty="0"/>
          </a:p>
          <a:p>
            <a:endParaRPr lang="it-IT" sz="2400" dirty="0"/>
          </a:p>
        </p:txBody>
      </p:sp>
      <p:sp>
        <p:nvSpPr>
          <p:cNvPr id="2" name="Rettangolo 1">
            <a:extLst>
              <a:ext uri="{FF2B5EF4-FFF2-40B4-BE49-F238E27FC236}">
                <a16:creationId xmlns:a16="http://schemas.microsoft.com/office/drawing/2014/main" id="{DBE9B6F1-1BB5-45DD-B3E8-440481C53319}"/>
              </a:ext>
            </a:extLst>
          </p:cNvPr>
          <p:cNvSpPr/>
          <p:nvPr/>
        </p:nvSpPr>
        <p:spPr>
          <a:xfrm>
            <a:off x="448335" y="1997839"/>
            <a:ext cx="8695665" cy="3477875"/>
          </a:xfrm>
          <a:prstGeom prst="rect">
            <a:avLst/>
          </a:prstGeom>
        </p:spPr>
        <p:txBody>
          <a:bodyPr wrap="square">
            <a:spAutoFit/>
          </a:bodyPr>
          <a:lstStyle/>
          <a:p>
            <a:pPr marL="285750" indent="-285750">
              <a:buFont typeface="Arial" panose="020B0604020202020204" pitchFamily="34" charset="0"/>
              <a:buChar char="•"/>
            </a:pPr>
            <a:r>
              <a:rPr lang="it-IT" sz="2000" dirty="0"/>
              <a:t>Quando il malato demente ha perso alcune funzioni in modo irreversibile ed è ridotto nella sua autonomia è meglio che non ci occupiamo delle sue performance, ma che ci occupiamo piuttosto della sua felicità  </a:t>
            </a:r>
          </a:p>
          <a:p>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Per favorire la felicità possibile del malato demente dobbiamo sostituire al concetto di Riabilitazione a quello di Capacitazione. Uscendo dalla provocazione, con queste affermazioni un po' estremiste ho introdotto un nuovo obiettivo (la felicità) e un nuovo metodo per raggiungerlo (la Capacitazione).</a:t>
            </a:r>
          </a:p>
        </p:txBody>
      </p:sp>
      <p:sp>
        <p:nvSpPr>
          <p:cNvPr id="7" name="CasellaDiTesto 6">
            <a:extLst>
              <a:ext uri="{FF2B5EF4-FFF2-40B4-BE49-F238E27FC236}">
                <a16:creationId xmlns:a16="http://schemas.microsoft.com/office/drawing/2014/main" id="{19F2511A-DD85-4314-826A-8999AE56F8A0}"/>
              </a:ext>
            </a:extLst>
          </p:cNvPr>
          <p:cNvSpPr txBox="1"/>
          <p:nvPr/>
        </p:nvSpPr>
        <p:spPr>
          <a:xfrm>
            <a:off x="952391" y="621584"/>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AUTONOMIA COME STRUMENTO</a:t>
            </a:r>
          </a:p>
        </p:txBody>
      </p:sp>
    </p:spTree>
    <p:extLst>
      <p:ext uri="{BB962C8B-B14F-4D97-AF65-F5344CB8AC3E}">
        <p14:creationId xmlns:p14="http://schemas.microsoft.com/office/powerpoint/2010/main" val="3960537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1487488" y="1463298"/>
            <a:ext cx="151216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OBIETTIVO</a:t>
            </a:r>
          </a:p>
        </p:txBody>
      </p:sp>
      <p:sp>
        <p:nvSpPr>
          <p:cNvPr id="21" name="CasellaDiTesto 20">
            <a:extLst>
              <a:ext uri="{FF2B5EF4-FFF2-40B4-BE49-F238E27FC236}">
                <a16:creationId xmlns:a16="http://schemas.microsoft.com/office/drawing/2014/main" id="{A600D474-232A-3E47-B65C-7DD746C3E511}"/>
              </a:ext>
            </a:extLst>
          </p:cNvPr>
          <p:cNvSpPr txBox="1"/>
          <p:nvPr/>
        </p:nvSpPr>
        <p:spPr>
          <a:xfrm>
            <a:off x="1487488" y="2802414"/>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CASO DI STUDIO</a:t>
            </a:r>
          </a:p>
        </p:txBody>
      </p:sp>
      <p:sp>
        <p:nvSpPr>
          <p:cNvPr id="24" name="CasellaDiTesto 23">
            <a:extLst>
              <a:ext uri="{FF2B5EF4-FFF2-40B4-BE49-F238E27FC236}">
                <a16:creationId xmlns:a16="http://schemas.microsoft.com/office/drawing/2014/main" id="{47878D71-93DC-EF48-8E34-612114817172}"/>
              </a:ext>
            </a:extLst>
          </p:cNvPr>
          <p:cNvSpPr txBox="1"/>
          <p:nvPr/>
        </p:nvSpPr>
        <p:spPr>
          <a:xfrm>
            <a:off x="1487488" y="3450486"/>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RISULTATI</a:t>
            </a:r>
          </a:p>
        </p:txBody>
      </p:sp>
      <p:sp>
        <p:nvSpPr>
          <p:cNvPr id="28" name="Segnaposto piè di pagina 1">
            <a:extLst>
              <a:ext uri="{FF2B5EF4-FFF2-40B4-BE49-F238E27FC236}">
                <a16:creationId xmlns:a16="http://schemas.microsoft.com/office/drawing/2014/main" id="{236E6AEC-02A1-479A-8990-B1ED1B96CE00}"/>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graphicFrame>
        <p:nvGraphicFramePr>
          <p:cNvPr id="4" name="Diagramma 3">
            <a:extLst>
              <a:ext uri="{FF2B5EF4-FFF2-40B4-BE49-F238E27FC236}">
                <a16:creationId xmlns:a16="http://schemas.microsoft.com/office/drawing/2014/main" id="{47AF58E3-446D-4A24-8DBF-28721096AFFF}"/>
              </a:ext>
            </a:extLst>
          </p:cNvPr>
          <p:cNvGraphicFramePr/>
          <p:nvPr>
            <p:extLst>
              <p:ext uri="{D42A27DB-BD31-4B8C-83A1-F6EECF244321}">
                <p14:modId xmlns:p14="http://schemas.microsoft.com/office/powerpoint/2010/main" val="2604940972"/>
              </p:ext>
            </p:extLst>
          </p:nvPr>
        </p:nvGraphicFramePr>
        <p:xfrm>
          <a:off x="983432" y="719667"/>
          <a:ext cx="7920880" cy="5157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9105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1487488" y="1463298"/>
            <a:ext cx="151216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OBIETTIVO</a:t>
            </a:r>
          </a:p>
        </p:txBody>
      </p:sp>
      <p:sp>
        <p:nvSpPr>
          <p:cNvPr id="21" name="CasellaDiTesto 20">
            <a:extLst>
              <a:ext uri="{FF2B5EF4-FFF2-40B4-BE49-F238E27FC236}">
                <a16:creationId xmlns:a16="http://schemas.microsoft.com/office/drawing/2014/main" id="{A600D474-232A-3E47-B65C-7DD746C3E511}"/>
              </a:ext>
            </a:extLst>
          </p:cNvPr>
          <p:cNvSpPr txBox="1"/>
          <p:nvPr/>
        </p:nvSpPr>
        <p:spPr>
          <a:xfrm>
            <a:off x="1487488" y="2802414"/>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CASO DI STUDIO</a:t>
            </a:r>
          </a:p>
        </p:txBody>
      </p:sp>
      <p:sp>
        <p:nvSpPr>
          <p:cNvPr id="24" name="CasellaDiTesto 23">
            <a:extLst>
              <a:ext uri="{FF2B5EF4-FFF2-40B4-BE49-F238E27FC236}">
                <a16:creationId xmlns:a16="http://schemas.microsoft.com/office/drawing/2014/main" id="{47878D71-93DC-EF48-8E34-612114817172}"/>
              </a:ext>
            </a:extLst>
          </p:cNvPr>
          <p:cNvSpPr txBox="1"/>
          <p:nvPr/>
        </p:nvSpPr>
        <p:spPr>
          <a:xfrm>
            <a:off x="1487488" y="3450486"/>
            <a:ext cx="1872208" cy="338554"/>
          </a:xfrm>
          <a:prstGeom prst="rect">
            <a:avLst/>
          </a:prstGeom>
          <a:noFill/>
        </p:spPr>
        <p:txBody>
          <a:bodyPr wrap="square">
            <a:spAutoFit/>
          </a:bodyPr>
          <a:lstStyle/>
          <a:p>
            <a:pPr algn="just">
              <a:defRPr/>
            </a:pPr>
            <a:r>
              <a:rPr lang="it-IT" sz="1600" b="1" kern="0" dirty="0">
                <a:solidFill>
                  <a:schemeClr val="bg1"/>
                </a:solidFill>
                <a:latin typeface="Times New Roman" pitchFamily="18" charset="0"/>
                <a:cs typeface="Times New Roman" pitchFamily="18" charset="0"/>
              </a:rPr>
              <a:t>RISULTATI</a:t>
            </a:r>
          </a:p>
        </p:txBody>
      </p:sp>
      <p:sp>
        <p:nvSpPr>
          <p:cNvPr id="42" name="Segnaposto piè di pagina 1">
            <a:extLst>
              <a:ext uri="{FF2B5EF4-FFF2-40B4-BE49-F238E27FC236}">
                <a16:creationId xmlns:a16="http://schemas.microsoft.com/office/drawing/2014/main" id="{29F3DA89-327E-4351-8425-B69C83709853}"/>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8" name="CasellaDiTesto 7">
            <a:extLst>
              <a:ext uri="{FF2B5EF4-FFF2-40B4-BE49-F238E27FC236}">
                <a16:creationId xmlns:a16="http://schemas.microsoft.com/office/drawing/2014/main" id="{0C8DC092-0C56-453C-A497-166CD10F40F1}"/>
              </a:ext>
            </a:extLst>
          </p:cNvPr>
          <p:cNvSpPr txBox="1"/>
          <p:nvPr/>
        </p:nvSpPr>
        <p:spPr>
          <a:xfrm>
            <a:off x="952391" y="621584"/>
            <a:ext cx="8208912" cy="1077218"/>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APPROCCIO CAPACITANTE E CONVERSAZIONALE</a:t>
            </a:r>
          </a:p>
        </p:txBody>
      </p:sp>
      <p:sp>
        <p:nvSpPr>
          <p:cNvPr id="2" name="CasellaDiTesto 1">
            <a:extLst>
              <a:ext uri="{FF2B5EF4-FFF2-40B4-BE49-F238E27FC236}">
                <a16:creationId xmlns:a16="http://schemas.microsoft.com/office/drawing/2014/main" id="{0E420CEA-AD84-4E86-8BB3-8CA3993B02A5}"/>
              </a:ext>
            </a:extLst>
          </p:cNvPr>
          <p:cNvSpPr txBox="1"/>
          <p:nvPr/>
        </p:nvSpPr>
        <p:spPr>
          <a:xfrm>
            <a:off x="767408" y="2060848"/>
            <a:ext cx="8640960" cy="3477875"/>
          </a:xfrm>
          <a:prstGeom prst="rect">
            <a:avLst/>
          </a:prstGeom>
          <a:noFill/>
        </p:spPr>
        <p:txBody>
          <a:bodyPr wrap="square" rtlCol="0">
            <a:spAutoFit/>
          </a:bodyPr>
          <a:lstStyle/>
          <a:p>
            <a:pPr marL="285750" indent="-285750">
              <a:buFont typeface="Arial" panose="020B0604020202020204" pitchFamily="34" charset="0"/>
              <a:buChar char="•"/>
            </a:pPr>
            <a:r>
              <a:rPr lang="it-IT" sz="2000" dirty="0"/>
              <a:t>I disturbi del linguaggio costituiscono una componente rilevante del quadro clinico dell’Alzheimer, per tale motivo sono state introdotte nella cura delle persone con demenza numerose tecniche che valorizzano il linguaggio non verbale</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b="1" dirty="0"/>
              <a:t>Il Conversazionalismo distingue due funzioni della parola: quella comunicativa e quella conversazionale. La prima garantisce la capacità di inviare e riconoscere messaggi veicolati dal significato delle parole. La seconda permette di scambiare parole in modo più o meno felice, indipendentemente dallo scopo di trasmettere informazioni; è legata alla costruzione della relazione</a:t>
            </a:r>
            <a:r>
              <a:rPr lang="it-IT" b="1" dirty="0"/>
              <a:t>.</a:t>
            </a:r>
            <a:endParaRPr lang="it-IT" dirty="0"/>
          </a:p>
        </p:txBody>
      </p:sp>
    </p:spTree>
    <p:extLst>
      <p:ext uri="{BB962C8B-B14F-4D97-AF65-F5344CB8AC3E}">
        <p14:creationId xmlns:p14="http://schemas.microsoft.com/office/powerpoint/2010/main" val="1165134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F9D80D44-A7AB-44D0-B85A-DC0C49A9D6E1}"/>
              </a:ext>
            </a:extLst>
          </p:cNvPr>
          <p:cNvSpPr>
            <a:spLocks noGrp="1"/>
          </p:cNvSpPr>
          <p:nvPr>
            <p:ph type="sldNum" sz="quarter" idx="12"/>
          </p:nvPr>
        </p:nvSpPr>
        <p:spPr/>
        <p:txBody>
          <a:bodyPr/>
          <a:lstStyle/>
          <a:p>
            <a:fld id="{E7A41E1B-4F70-4964-A407-84C68BE8251C}" type="slidenum">
              <a:rPr lang="it-IT" smtClean="0"/>
              <a:pPr/>
              <a:t>36</a:t>
            </a:fld>
            <a:endParaRPr lang="it-IT"/>
          </a:p>
        </p:txBody>
      </p:sp>
      <p:sp>
        <p:nvSpPr>
          <p:cNvPr id="4" name="Segnaposto piè di pagina 1">
            <a:extLst>
              <a:ext uri="{FF2B5EF4-FFF2-40B4-BE49-F238E27FC236}">
                <a16:creationId xmlns:a16="http://schemas.microsoft.com/office/drawing/2014/main" id="{3BFB1D87-20AD-40B5-80DC-4E5817727BD1}"/>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6" name="CasellaDiTesto 5">
            <a:extLst>
              <a:ext uri="{FF2B5EF4-FFF2-40B4-BE49-F238E27FC236}">
                <a16:creationId xmlns:a16="http://schemas.microsoft.com/office/drawing/2014/main" id="{E6B8508B-9DC6-457F-BFF1-00C51757DF8F}"/>
              </a:ext>
            </a:extLst>
          </p:cNvPr>
          <p:cNvSpPr txBox="1"/>
          <p:nvPr/>
        </p:nvSpPr>
        <p:spPr>
          <a:xfrm>
            <a:off x="952391" y="816589"/>
            <a:ext cx="8208912" cy="584775"/>
          </a:xfrm>
          <a:prstGeom prst="rect">
            <a:avLst/>
          </a:prstGeom>
          <a:noFill/>
        </p:spPr>
        <p:txBody>
          <a:bodyPr wrap="square">
            <a:spAutoFit/>
          </a:bodyPr>
          <a:lstStyle/>
          <a:p>
            <a:pPr algn="ctr">
              <a:defRPr/>
            </a:pPr>
            <a:r>
              <a:rPr lang="it-IT" sz="3200" b="1" i="1" kern="0" dirty="0">
                <a:solidFill>
                  <a:sysClr val="windowText" lastClr="000000"/>
                </a:solidFill>
                <a:latin typeface="+mj-lt"/>
                <a:cs typeface="Times New Roman" pitchFamily="18" charset="0"/>
              </a:rPr>
              <a:t>Una buona comunicazione </a:t>
            </a:r>
          </a:p>
        </p:txBody>
      </p:sp>
      <p:sp>
        <p:nvSpPr>
          <p:cNvPr id="7" name="Rettangolo 6">
            <a:extLst>
              <a:ext uri="{FF2B5EF4-FFF2-40B4-BE49-F238E27FC236}">
                <a16:creationId xmlns:a16="http://schemas.microsoft.com/office/drawing/2014/main" id="{433CB373-D27B-429F-AB0C-78ACB9F0BD07}"/>
              </a:ext>
            </a:extLst>
          </p:cNvPr>
          <p:cNvSpPr/>
          <p:nvPr/>
        </p:nvSpPr>
        <p:spPr>
          <a:xfrm>
            <a:off x="448335" y="1628800"/>
            <a:ext cx="9217024" cy="6063198"/>
          </a:xfrm>
          <a:prstGeom prst="rect">
            <a:avLst/>
          </a:prstGeom>
        </p:spPr>
        <p:txBody>
          <a:bodyPr wrap="square">
            <a:spAutoFit/>
          </a:bodyPr>
          <a:lstStyle/>
          <a:p>
            <a:endParaRPr lang="it-IT" sz="2000" dirty="0"/>
          </a:p>
          <a:p>
            <a:pPr marL="285750" indent="-285750">
              <a:buFont typeface="Arial" panose="020B0604020202020204" pitchFamily="34" charset="0"/>
              <a:buChar char="•"/>
            </a:pPr>
            <a:r>
              <a:rPr lang="it-IT" sz="2400" dirty="0"/>
              <a:t>Nella malattia di Alzheimer la funzione comunicativa della parola decade prima della funzione conversazionale. Con l’avanzare della malattia il malato può arrivare a parlare volentieri senza che noi riusciamo a capire una parola.</a:t>
            </a:r>
            <a:r>
              <a:rPr lang="it-IT" sz="2400" b="1" dirty="0"/>
              <a:t> Il paziente e il caregiver tendono così a rinunciare all’uso della parola quando questo sarebbe ancora possibile.</a:t>
            </a:r>
          </a:p>
          <a:p>
            <a:pPr marL="285750" indent="-285750">
              <a:buFont typeface="Arial" panose="020B0604020202020204" pitchFamily="34" charset="0"/>
              <a:buChar char="•"/>
            </a:pPr>
            <a:endParaRPr lang="it-IT" sz="2400" b="1" dirty="0"/>
          </a:p>
          <a:p>
            <a:pPr marL="285750" indent="-285750">
              <a:buFont typeface="Arial" panose="020B0604020202020204" pitchFamily="34" charset="0"/>
              <a:buChar char="•"/>
            </a:pPr>
            <a:endParaRPr lang="it-IT" sz="2400" b="1" dirty="0"/>
          </a:p>
          <a:p>
            <a:pPr marL="285750" indent="-285750">
              <a:buFont typeface="Arial" panose="020B0604020202020204" pitchFamily="34" charset="0"/>
              <a:buChar char="•"/>
            </a:pPr>
            <a:r>
              <a:rPr lang="it-IT" sz="2400" dirty="0"/>
              <a:t>La malattia di Alzheimer può essere considerata una malattia della parola la cura della quale si basa sulla parola.</a:t>
            </a:r>
          </a:p>
          <a:p>
            <a:pPr marL="342900" indent="-342900">
              <a:buFont typeface="Wingdings" panose="05000000000000000000" pitchFamily="2" charset="2"/>
              <a:buChar char="Ø"/>
            </a:pPr>
            <a:endParaRPr lang="it-IT" sz="2400" dirty="0"/>
          </a:p>
          <a:p>
            <a:pPr marL="342900" indent="-342900">
              <a:buFont typeface="Wingdings" panose="05000000000000000000" pitchFamily="2" charset="2"/>
              <a:buChar char="Ø"/>
            </a:pPr>
            <a:endParaRPr lang="it-IT" sz="2000" dirty="0"/>
          </a:p>
          <a:p>
            <a:pPr marL="342900" indent="-342900">
              <a:buFont typeface="Wingdings" panose="05000000000000000000" pitchFamily="2" charset="2"/>
              <a:buChar char="Ø"/>
            </a:pPr>
            <a:endParaRPr lang="it-IT" sz="2000" dirty="0"/>
          </a:p>
          <a:p>
            <a:pPr marL="342900" indent="-342900">
              <a:buFont typeface="Wingdings" panose="05000000000000000000" pitchFamily="2" charset="2"/>
              <a:buChar char="Ø"/>
            </a:pPr>
            <a:endParaRPr lang="it-IT" sz="2000" dirty="0"/>
          </a:p>
          <a:p>
            <a:r>
              <a:rPr lang="it-IT" sz="2000" dirty="0"/>
              <a:t>          </a:t>
            </a:r>
          </a:p>
          <a:p>
            <a:r>
              <a:rPr lang="it-IT" sz="2400" i="1" dirty="0"/>
              <a:t>        </a:t>
            </a:r>
          </a:p>
        </p:txBody>
      </p:sp>
    </p:spTree>
    <p:extLst>
      <p:ext uri="{BB962C8B-B14F-4D97-AF65-F5344CB8AC3E}">
        <p14:creationId xmlns:p14="http://schemas.microsoft.com/office/powerpoint/2010/main" val="4001551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F9D80D44-A7AB-44D0-B85A-DC0C49A9D6E1}"/>
              </a:ext>
            </a:extLst>
          </p:cNvPr>
          <p:cNvSpPr>
            <a:spLocks noGrp="1"/>
          </p:cNvSpPr>
          <p:nvPr>
            <p:ph type="sldNum" sz="quarter" idx="12"/>
          </p:nvPr>
        </p:nvSpPr>
        <p:spPr/>
        <p:txBody>
          <a:bodyPr/>
          <a:lstStyle/>
          <a:p>
            <a:fld id="{E7A41E1B-4F70-4964-A407-84C68BE8251C}" type="slidenum">
              <a:rPr lang="it-IT" smtClean="0"/>
              <a:pPr/>
              <a:t>37</a:t>
            </a:fld>
            <a:endParaRPr lang="it-IT"/>
          </a:p>
        </p:txBody>
      </p:sp>
      <p:sp>
        <p:nvSpPr>
          <p:cNvPr id="4" name="Segnaposto piè di pagina 1">
            <a:extLst>
              <a:ext uri="{FF2B5EF4-FFF2-40B4-BE49-F238E27FC236}">
                <a16:creationId xmlns:a16="http://schemas.microsoft.com/office/drawing/2014/main" id="{3BFB1D87-20AD-40B5-80DC-4E5817727BD1}"/>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6" name="CasellaDiTesto 5">
            <a:extLst>
              <a:ext uri="{FF2B5EF4-FFF2-40B4-BE49-F238E27FC236}">
                <a16:creationId xmlns:a16="http://schemas.microsoft.com/office/drawing/2014/main" id="{E6B8508B-9DC6-457F-BFF1-00C51757DF8F}"/>
              </a:ext>
            </a:extLst>
          </p:cNvPr>
          <p:cNvSpPr txBox="1"/>
          <p:nvPr/>
        </p:nvSpPr>
        <p:spPr>
          <a:xfrm>
            <a:off x="952391" y="816589"/>
            <a:ext cx="8208912" cy="584775"/>
          </a:xfrm>
          <a:prstGeom prst="rect">
            <a:avLst/>
          </a:prstGeom>
          <a:noFill/>
        </p:spPr>
        <p:txBody>
          <a:bodyPr wrap="square">
            <a:spAutoFit/>
          </a:bodyPr>
          <a:lstStyle/>
          <a:p>
            <a:pPr algn="ctr">
              <a:defRPr/>
            </a:pPr>
            <a:r>
              <a:rPr lang="it-IT" sz="3200" b="1" i="1" kern="0" dirty="0">
                <a:solidFill>
                  <a:sysClr val="windowText" lastClr="000000"/>
                </a:solidFill>
                <a:latin typeface="+mj-lt"/>
                <a:cs typeface="Times New Roman" pitchFamily="18" charset="0"/>
              </a:rPr>
              <a:t>Una buona comunicazione </a:t>
            </a:r>
          </a:p>
        </p:txBody>
      </p:sp>
      <p:sp>
        <p:nvSpPr>
          <p:cNvPr id="7" name="Rettangolo 6">
            <a:extLst>
              <a:ext uri="{FF2B5EF4-FFF2-40B4-BE49-F238E27FC236}">
                <a16:creationId xmlns:a16="http://schemas.microsoft.com/office/drawing/2014/main" id="{433CB373-D27B-429F-AB0C-78ACB9F0BD07}"/>
              </a:ext>
            </a:extLst>
          </p:cNvPr>
          <p:cNvSpPr/>
          <p:nvPr/>
        </p:nvSpPr>
        <p:spPr>
          <a:xfrm>
            <a:off x="448335" y="1628800"/>
            <a:ext cx="9217024" cy="5878532"/>
          </a:xfrm>
          <a:prstGeom prst="rect">
            <a:avLst/>
          </a:prstGeom>
        </p:spPr>
        <p:txBody>
          <a:bodyPr wrap="square">
            <a:spAutoFit/>
          </a:bodyPr>
          <a:lstStyle/>
          <a:p>
            <a:endParaRPr lang="it-IT" sz="2400" dirty="0"/>
          </a:p>
          <a:p>
            <a:pPr marL="342900" indent="-342900">
              <a:buFont typeface="Wingdings" panose="05000000000000000000" pitchFamily="2" charset="2"/>
              <a:buChar char="Ø"/>
            </a:pPr>
            <a:r>
              <a:rPr lang="it-IT" sz="2000" dirty="0"/>
              <a:t>Ascolto Attivo: « a cosa stai pensando?»</a:t>
            </a:r>
          </a:p>
          <a:p>
            <a:endParaRPr lang="it-IT" sz="2000" dirty="0"/>
          </a:p>
          <a:p>
            <a:endParaRPr lang="it-IT" sz="2000" dirty="0"/>
          </a:p>
          <a:p>
            <a:pPr marL="342900" indent="-342900">
              <a:buFont typeface="Wingdings" panose="05000000000000000000" pitchFamily="2" charset="2"/>
              <a:buChar char="Ø"/>
            </a:pPr>
            <a:r>
              <a:rPr lang="it-IT" dirty="0"/>
              <a:t>Ricordare eventi passati è un modo per onorare la vita dell’anziano</a:t>
            </a:r>
            <a:endParaRPr lang="it-IT" sz="2000" dirty="0"/>
          </a:p>
          <a:p>
            <a:endParaRPr lang="it-IT" sz="2000" dirty="0"/>
          </a:p>
          <a:p>
            <a:endParaRPr lang="it-IT" sz="2000" dirty="0"/>
          </a:p>
          <a:p>
            <a:pPr marL="342900" indent="-342900">
              <a:buFont typeface="Wingdings" panose="05000000000000000000" pitchFamily="2" charset="2"/>
              <a:buChar char="Ø"/>
            </a:pPr>
            <a:r>
              <a:rPr lang="it-IT" dirty="0"/>
              <a:t>Continuare a parlare con l’anziano, anche se non è più in grado di comunicare</a:t>
            </a:r>
          </a:p>
          <a:p>
            <a:r>
              <a:rPr lang="it-IT" dirty="0"/>
              <a:t> </a:t>
            </a:r>
          </a:p>
          <a:p>
            <a:pPr marL="342900" indent="-342900">
              <a:buFont typeface="Wingdings" panose="05000000000000000000" pitchFamily="2" charset="2"/>
              <a:buChar char="Ø"/>
            </a:pPr>
            <a:endParaRPr lang="it-IT" dirty="0"/>
          </a:p>
          <a:p>
            <a:pPr marL="342900" indent="-342900">
              <a:buFont typeface="Wingdings" panose="05000000000000000000" pitchFamily="2" charset="2"/>
              <a:buChar char="Ø"/>
            </a:pPr>
            <a:r>
              <a:rPr lang="it-IT" dirty="0"/>
              <a:t>Tenere la mano del paziente, eseguire un massaggio o semplicemente stargli accanto, sono altrettanto efficaci.</a:t>
            </a:r>
          </a:p>
          <a:p>
            <a:endParaRPr lang="it-IT" sz="2000" dirty="0"/>
          </a:p>
          <a:p>
            <a:pPr marL="342900" indent="-342900">
              <a:buFont typeface="Wingdings" panose="05000000000000000000" pitchFamily="2" charset="2"/>
              <a:buChar char="Ø"/>
            </a:pPr>
            <a:endParaRPr lang="it-IT" sz="2000" dirty="0"/>
          </a:p>
          <a:p>
            <a:pPr marL="342900" indent="-342900">
              <a:buFont typeface="Wingdings" panose="05000000000000000000" pitchFamily="2" charset="2"/>
              <a:buChar char="Ø"/>
            </a:pPr>
            <a:endParaRPr lang="it-IT" sz="2000" dirty="0"/>
          </a:p>
          <a:p>
            <a:pPr marL="342900" indent="-342900">
              <a:buFont typeface="Wingdings" panose="05000000000000000000" pitchFamily="2" charset="2"/>
              <a:buChar char="Ø"/>
            </a:pPr>
            <a:endParaRPr lang="it-IT" sz="2000" dirty="0"/>
          </a:p>
          <a:p>
            <a:pPr marL="342900" indent="-342900">
              <a:buFont typeface="Wingdings" panose="05000000000000000000" pitchFamily="2" charset="2"/>
              <a:buChar char="Ø"/>
            </a:pPr>
            <a:endParaRPr lang="it-IT" sz="2000" dirty="0"/>
          </a:p>
          <a:p>
            <a:r>
              <a:rPr lang="it-IT" sz="2000" dirty="0"/>
              <a:t>          </a:t>
            </a:r>
          </a:p>
          <a:p>
            <a:r>
              <a:rPr lang="it-IT" sz="2400" i="1" dirty="0"/>
              <a:t>        </a:t>
            </a:r>
          </a:p>
        </p:txBody>
      </p:sp>
    </p:spTree>
    <p:extLst>
      <p:ext uri="{BB962C8B-B14F-4D97-AF65-F5344CB8AC3E}">
        <p14:creationId xmlns:p14="http://schemas.microsoft.com/office/powerpoint/2010/main" val="3701920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1">
            <a:extLst>
              <a:ext uri="{FF2B5EF4-FFF2-40B4-BE49-F238E27FC236}">
                <a16:creationId xmlns:a16="http://schemas.microsoft.com/office/drawing/2014/main" id="{AAF27E4C-503E-4531-B235-A2AB77323872}"/>
              </a:ext>
            </a:extLst>
          </p:cNvPr>
          <p:cNvSpPr>
            <a:spLocks noGrp="1"/>
          </p:cNvSpPr>
          <p:nvPr>
            <p:ph type="ftr" sz="quarter" idx="11"/>
          </p:nvPr>
        </p:nvSpPr>
        <p:spPr>
          <a:xfrm>
            <a:off x="775792" y="6168488"/>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5" name="CasellaDiTesto 4">
            <a:extLst>
              <a:ext uri="{FF2B5EF4-FFF2-40B4-BE49-F238E27FC236}">
                <a16:creationId xmlns:a16="http://schemas.microsoft.com/office/drawing/2014/main" id="{CE2A4300-9EFF-4710-BE9F-F687CE46F6F8}"/>
              </a:ext>
            </a:extLst>
          </p:cNvPr>
          <p:cNvSpPr txBox="1"/>
          <p:nvPr/>
        </p:nvSpPr>
        <p:spPr>
          <a:xfrm>
            <a:off x="775792" y="506949"/>
            <a:ext cx="8928992" cy="497508"/>
          </a:xfrm>
          <a:prstGeom prst="rect">
            <a:avLst/>
          </a:prstGeom>
          <a:noFill/>
        </p:spPr>
        <p:txBody>
          <a:bodyPr wrap="square">
            <a:spAutoFit/>
          </a:bodyPr>
          <a:lstStyle/>
          <a:p>
            <a:pPr algn="ctr">
              <a:lnSpc>
                <a:spcPct val="150000"/>
              </a:lnSpc>
              <a:defRPr/>
            </a:pPr>
            <a:r>
              <a:rPr lang="it-IT" sz="2000" b="1" kern="0" dirty="0">
                <a:solidFill>
                  <a:sysClr val="windowText" lastClr="000000"/>
                </a:solidFill>
                <a:latin typeface="+mj-lt"/>
                <a:cs typeface="Times New Roman" pitchFamily="18" charset="0"/>
              </a:rPr>
              <a:t>LA COMUNICAZIONE</a:t>
            </a:r>
          </a:p>
        </p:txBody>
      </p:sp>
      <p:sp>
        <p:nvSpPr>
          <p:cNvPr id="6" name="CasellaDiTesto 5">
            <a:extLst>
              <a:ext uri="{FF2B5EF4-FFF2-40B4-BE49-F238E27FC236}">
                <a16:creationId xmlns:a16="http://schemas.microsoft.com/office/drawing/2014/main" id="{4FC57E51-5FE8-4278-A39B-C4E24AB29458}"/>
              </a:ext>
            </a:extLst>
          </p:cNvPr>
          <p:cNvSpPr txBox="1"/>
          <p:nvPr/>
        </p:nvSpPr>
        <p:spPr>
          <a:xfrm>
            <a:off x="551384" y="1098410"/>
            <a:ext cx="9153400" cy="5078313"/>
          </a:xfrm>
          <a:prstGeom prst="rect">
            <a:avLst/>
          </a:prstGeom>
          <a:noFill/>
        </p:spPr>
        <p:txBody>
          <a:bodyPr wrap="square" rtlCol="0">
            <a:spAutoFit/>
          </a:bodyPr>
          <a:lstStyle/>
          <a:p>
            <a:pPr marL="285750" indent="-285750">
              <a:buClr>
                <a:schemeClr val="accent2"/>
              </a:buClr>
              <a:buFont typeface="Wingdings" panose="05000000000000000000" pitchFamily="2" charset="2"/>
              <a:buChar char="Ø"/>
            </a:pPr>
            <a:r>
              <a:rPr lang="it-IT" b="1" dirty="0"/>
              <a:t>Parlare chiaramente e lentamente, ponendosi di fronte al paziente e </a:t>
            </a:r>
          </a:p>
          <a:p>
            <a:pPr marL="261938"/>
            <a:r>
              <a:rPr lang="it-IT" b="1" dirty="0"/>
              <a:t>guardandolo negli occhi. Non parlare da lontano o da dietro; usare un tono di voce adeguato, ma senza urlare</a:t>
            </a:r>
          </a:p>
          <a:p>
            <a:pPr marL="261938"/>
            <a:endParaRPr lang="it-IT" b="1" dirty="0"/>
          </a:p>
          <a:p>
            <a:pPr marL="285750" indent="-285750">
              <a:buClr>
                <a:schemeClr val="accent2"/>
              </a:buClr>
              <a:buFont typeface="Wingdings" panose="05000000000000000000" pitchFamily="2" charset="2"/>
              <a:buChar char="Ø"/>
            </a:pPr>
            <a:r>
              <a:rPr lang="it-IT" b="1" dirty="0"/>
              <a:t>Mostrare affetto con il contatto fisico può essere utile, sempre se questo viene gradito </a:t>
            </a:r>
          </a:p>
          <a:p>
            <a:pPr marL="285750" indent="-285750">
              <a:buFont typeface="Wingdings" panose="05000000000000000000" pitchFamily="2" charset="2"/>
              <a:buChar char="Ø"/>
            </a:pPr>
            <a:endParaRPr lang="it-IT" b="1" dirty="0"/>
          </a:p>
          <a:p>
            <a:pPr marL="285750" indent="-285750">
              <a:buClr>
                <a:schemeClr val="accent2"/>
              </a:buClr>
              <a:buFont typeface="Wingdings" panose="05000000000000000000" pitchFamily="2" charset="2"/>
              <a:buChar char="Ø"/>
            </a:pPr>
            <a:r>
              <a:rPr lang="it-IT" b="1" dirty="0"/>
              <a:t>Evitare accuratamente di parlare di lui o delle sue condizioni di salute in sua presenza</a:t>
            </a:r>
          </a:p>
          <a:p>
            <a:pPr marL="285750" indent="-285750">
              <a:buFont typeface="Wingdings" panose="05000000000000000000" pitchFamily="2" charset="2"/>
              <a:buChar char="Ø"/>
            </a:pPr>
            <a:endParaRPr lang="it-IT" b="1" dirty="0"/>
          </a:p>
          <a:p>
            <a:pPr marL="285750" indent="-285750">
              <a:buClr>
                <a:schemeClr val="accent2"/>
              </a:buClr>
              <a:buFont typeface="Wingdings" panose="05000000000000000000" pitchFamily="2" charset="2"/>
              <a:buChar char="Ø"/>
            </a:pPr>
            <a:r>
              <a:rPr lang="it-IT" b="1" dirty="0"/>
              <a:t>Fare attenzione al linguaggio del corpo: il paziente infatti si può esprimere anche attraverso messaggi non verbali </a:t>
            </a:r>
          </a:p>
          <a:p>
            <a:endParaRPr lang="it-IT" b="1" dirty="0"/>
          </a:p>
          <a:p>
            <a:pPr marL="285750" indent="-285750">
              <a:buClr>
                <a:schemeClr val="accent2"/>
              </a:buClr>
              <a:buFont typeface="Wingdings" panose="05000000000000000000" pitchFamily="2" charset="2"/>
              <a:buChar char="Ø"/>
            </a:pPr>
            <a:r>
              <a:rPr lang="it-IT" b="1" dirty="0"/>
              <a:t>Cercare di individuare alcune parole “chiave” (cioè parole facili da ricordare che ne possono suggerire altre) che possono essere efficaci per comunicare con il malato</a:t>
            </a:r>
          </a:p>
          <a:p>
            <a:endParaRPr lang="it-IT" b="1" dirty="0"/>
          </a:p>
          <a:p>
            <a:pPr marL="285750" indent="-285750">
              <a:buClr>
                <a:schemeClr val="accent2"/>
              </a:buClr>
              <a:buFont typeface="Wingdings" panose="05000000000000000000" pitchFamily="2" charset="2"/>
              <a:buChar char="Ø"/>
            </a:pPr>
            <a:r>
              <a:rPr lang="it-IT" b="1" dirty="0"/>
              <a:t>L’umorismo può essere un ottimo modo per comunicare riducendo lo stress </a:t>
            </a:r>
          </a:p>
        </p:txBody>
      </p:sp>
      <p:pic>
        <p:nvPicPr>
          <p:cNvPr id="7" name="Immagine 6">
            <a:extLst>
              <a:ext uri="{FF2B5EF4-FFF2-40B4-BE49-F238E27FC236}">
                <a16:creationId xmlns:a16="http://schemas.microsoft.com/office/drawing/2014/main" id="{06CC8261-C613-44D6-AE02-72EB828BB5B8}"/>
              </a:ext>
            </a:extLst>
          </p:cNvPr>
          <p:cNvPicPr>
            <a:picLocks noChangeAspect="1"/>
          </p:cNvPicPr>
          <p:nvPr/>
        </p:nvPicPr>
        <p:blipFill>
          <a:blip r:embed="rId2"/>
          <a:stretch>
            <a:fillRect/>
          </a:stretch>
        </p:blipFill>
        <p:spPr>
          <a:xfrm>
            <a:off x="9912424" y="2564904"/>
            <a:ext cx="1998279" cy="1447789"/>
          </a:xfrm>
          <a:prstGeom prst="rect">
            <a:avLst/>
          </a:prstGeom>
        </p:spPr>
      </p:pic>
    </p:spTree>
    <p:extLst>
      <p:ext uri="{BB962C8B-B14F-4D97-AF65-F5344CB8AC3E}">
        <p14:creationId xmlns:p14="http://schemas.microsoft.com/office/powerpoint/2010/main" val="282211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10A4893-8A8F-48A8-A3CD-7066E2B4CC6C}"/>
              </a:ext>
            </a:extLst>
          </p:cNvPr>
          <p:cNvSpPr>
            <a:spLocks noGrp="1"/>
          </p:cNvSpPr>
          <p:nvPr>
            <p:ph type="sldNum" sz="quarter" idx="12"/>
          </p:nvPr>
        </p:nvSpPr>
        <p:spPr/>
        <p:txBody>
          <a:bodyPr/>
          <a:lstStyle/>
          <a:p>
            <a:fld id="{E7A41E1B-4F70-4964-A407-84C68BE8251C}" type="slidenum">
              <a:rPr lang="it-IT" smtClean="0"/>
              <a:pPr/>
              <a:t>39</a:t>
            </a:fld>
            <a:endParaRPr lang="it-IT"/>
          </a:p>
        </p:txBody>
      </p:sp>
      <p:sp>
        <p:nvSpPr>
          <p:cNvPr id="6" name="CasellaDiTesto 5">
            <a:extLst>
              <a:ext uri="{FF2B5EF4-FFF2-40B4-BE49-F238E27FC236}">
                <a16:creationId xmlns:a16="http://schemas.microsoft.com/office/drawing/2014/main" id="{CE3DB08A-7FA5-4878-AE72-0C9CEC96B702}"/>
              </a:ext>
            </a:extLst>
          </p:cNvPr>
          <p:cNvSpPr txBox="1"/>
          <p:nvPr/>
        </p:nvSpPr>
        <p:spPr>
          <a:xfrm>
            <a:off x="952391" y="621584"/>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IL METODO </a:t>
            </a:r>
          </a:p>
        </p:txBody>
      </p:sp>
      <p:sp>
        <p:nvSpPr>
          <p:cNvPr id="7" name="Rettangolo 6">
            <a:extLst>
              <a:ext uri="{FF2B5EF4-FFF2-40B4-BE49-F238E27FC236}">
                <a16:creationId xmlns:a16="http://schemas.microsoft.com/office/drawing/2014/main" id="{1A32D9CE-979C-47C7-A5E0-C3392ADEF1BE}"/>
              </a:ext>
            </a:extLst>
          </p:cNvPr>
          <p:cNvSpPr/>
          <p:nvPr/>
        </p:nvSpPr>
        <p:spPr>
          <a:xfrm>
            <a:off x="448335" y="1628800"/>
            <a:ext cx="9217024" cy="6463308"/>
          </a:xfrm>
          <a:prstGeom prst="rect">
            <a:avLst/>
          </a:prstGeom>
        </p:spPr>
        <p:txBody>
          <a:bodyPr wrap="square">
            <a:spAutoFit/>
          </a:bodyPr>
          <a:lstStyle/>
          <a:p>
            <a:endParaRPr lang="it-IT" sz="2400" dirty="0"/>
          </a:p>
          <a:p>
            <a:pPr marL="342900" indent="-342900">
              <a:buFont typeface="Wingdings" panose="05000000000000000000" pitchFamily="2" charset="2"/>
              <a:buChar char="Ø"/>
            </a:pPr>
            <a:r>
              <a:rPr lang="it-IT" sz="2000" dirty="0"/>
              <a:t>La parola al centro</a:t>
            </a:r>
          </a:p>
          <a:p>
            <a:endParaRPr lang="it-IT" sz="2000" dirty="0"/>
          </a:p>
          <a:p>
            <a:endParaRPr lang="it-IT" sz="2000" dirty="0"/>
          </a:p>
          <a:p>
            <a:pPr marL="342900" indent="-342900">
              <a:buFont typeface="Wingdings" panose="05000000000000000000" pitchFamily="2" charset="2"/>
              <a:buChar char="Ø"/>
            </a:pPr>
            <a:r>
              <a:rPr lang="it-IT" sz="2000" dirty="0"/>
              <a:t>Riconoscere le identità molteplici</a:t>
            </a:r>
          </a:p>
          <a:p>
            <a:endParaRPr lang="it-IT" sz="2000" dirty="0"/>
          </a:p>
          <a:p>
            <a:endParaRPr lang="it-IT" sz="2000" dirty="0"/>
          </a:p>
          <a:p>
            <a:pPr marL="342900" indent="-342900">
              <a:buFont typeface="Wingdings" panose="05000000000000000000" pitchFamily="2" charset="2"/>
              <a:buChar char="Ø"/>
            </a:pPr>
            <a:r>
              <a:rPr lang="it-IT" dirty="0"/>
              <a:t>Riconoscere l’io sano e l’ io malato</a:t>
            </a:r>
          </a:p>
          <a:p>
            <a:r>
              <a:rPr lang="it-IT" dirty="0"/>
              <a:t> </a:t>
            </a:r>
          </a:p>
          <a:p>
            <a:pPr marL="342900" indent="-342900">
              <a:buFont typeface="Wingdings" panose="05000000000000000000" pitchFamily="2" charset="2"/>
              <a:buChar char="Ø"/>
            </a:pPr>
            <a:endParaRPr lang="it-IT" dirty="0"/>
          </a:p>
          <a:p>
            <a:pPr marL="342900" indent="-342900">
              <a:buFont typeface="Wingdings" panose="05000000000000000000" pitchFamily="2" charset="2"/>
              <a:buChar char="Ø"/>
            </a:pPr>
            <a:r>
              <a:rPr lang="it-IT" dirty="0"/>
              <a:t>Riconoscere i mondi possibili</a:t>
            </a:r>
          </a:p>
          <a:p>
            <a:endParaRPr lang="it-IT" dirty="0"/>
          </a:p>
          <a:p>
            <a:pPr marL="342900" indent="-342900">
              <a:buFont typeface="Wingdings" panose="05000000000000000000" pitchFamily="2" charset="2"/>
              <a:buChar char="Ø"/>
            </a:pPr>
            <a:endParaRPr lang="it-IT" dirty="0"/>
          </a:p>
          <a:p>
            <a:pPr marL="342900" indent="-342900">
              <a:buFont typeface="Wingdings" panose="05000000000000000000" pitchFamily="2" charset="2"/>
              <a:buChar char="Ø"/>
            </a:pPr>
            <a:r>
              <a:rPr lang="it-IT" dirty="0"/>
              <a:t>Riconoscere le competenze elementari</a:t>
            </a:r>
          </a:p>
          <a:p>
            <a:endParaRPr lang="it-IT" sz="2000" dirty="0"/>
          </a:p>
          <a:p>
            <a:endParaRPr lang="it-IT" sz="2000" dirty="0"/>
          </a:p>
          <a:p>
            <a:pPr marL="342900" indent="-342900">
              <a:buFont typeface="Wingdings" panose="05000000000000000000" pitchFamily="2" charset="2"/>
              <a:buChar char="Ø"/>
            </a:pPr>
            <a:endParaRPr lang="it-IT" sz="2000" dirty="0"/>
          </a:p>
          <a:p>
            <a:pPr marL="342900" indent="-342900">
              <a:buFont typeface="Wingdings" panose="05000000000000000000" pitchFamily="2" charset="2"/>
              <a:buChar char="Ø"/>
            </a:pPr>
            <a:endParaRPr lang="it-IT" sz="2000" dirty="0"/>
          </a:p>
          <a:p>
            <a:pPr marL="342900" indent="-342900">
              <a:buFont typeface="Wingdings" panose="05000000000000000000" pitchFamily="2" charset="2"/>
              <a:buChar char="Ø"/>
            </a:pPr>
            <a:endParaRPr lang="it-IT" sz="2000" dirty="0"/>
          </a:p>
          <a:p>
            <a:r>
              <a:rPr lang="it-IT" sz="2000" dirty="0"/>
              <a:t>          </a:t>
            </a:r>
          </a:p>
          <a:p>
            <a:r>
              <a:rPr lang="it-IT" sz="2400" i="1" dirty="0"/>
              <a:t>        </a:t>
            </a:r>
          </a:p>
        </p:txBody>
      </p:sp>
      <p:sp>
        <p:nvSpPr>
          <p:cNvPr id="8" name="Segnaposto piè di pagina 1">
            <a:extLst>
              <a:ext uri="{FF2B5EF4-FFF2-40B4-BE49-F238E27FC236}">
                <a16:creationId xmlns:a16="http://schemas.microsoft.com/office/drawing/2014/main" id="{3A24788C-476C-4E61-93ED-ED60DB590A29}"/>
              </a:ext>
            </a:extLst>
          </p:cNvPr>
          <p:cNvSpPr>
            <a:spLocks noGrp="1"/>
          </p:cNvSpPr>
          <p:nvPr>
            <p:ph type="ftr" sz="quarter" idx="11"/>
          </p:nvPr>
        </p:nvSpPr>
        <p:spPr>
          <a:xfrm>
            <a:off x="775792" y="6168488"/>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Tree>
    <p:extLst>
      <p:ext uri="{BB962C8B-B14F-4D97-AF65-F5344CB8AC3E}">
        <p14:creationId xmlns:p14="http://schemas.microsoft.com/office/powerpoint/2010/main" val="173775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018C0E7-F992-4B35-947B-DF8C96D1A592}"/>
              </a:ext>
            </a:extLst>
          </p:cNvPr>
          <p:cNvSpPr>
            <a:spLocks noGrp="1"/>
          </p:cNvSpPr>
          <p:nvPr>
            <p:ph type="sldNum" sz="quarter" idx="12"/>
          </p:nvPr>
        </p:nvSpPr>
        <p:spPr/>
        <p:txBody>
          <a:bodyPr/>
          <a:lstStyle/>
          <a:p>
            <a:fld id="{E7A41E1B-4F70-4964-A407-84C68BE8251C}" type="slidenum">
              <a:rPr lang="it-IT" smtClean="0"/>
              <a:pPr/>
              <a:t>4</a:t>
            </a:fld>
            <a:endParaRPr lang="it-IT"/>
          </a:p>
        </p:txBody>
      </p:sp>
      <p:sp>
        <p:nvSpPr>
          <p:cNvPr id="4" name="Segnaposto piè di pagina 1">
            <a:extLst>
              <a:ext uri="{FF2B5EF4-FFF2-40B4-BE49-F238E27FC236}">
                <a16:creationId xmlns:a16="http://schemas.microsoft.com/office/drawing/2014/main" id="{40D17256-9F5B-4198-9D42-0F488EB3857C}"/>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5" name="CasellaDiTesto 4">
            <a:extLst>
              <a:ext uri="{FF2B5EF4-FFF2-40B4-BE49-F238E27FC236}">
                <a16:creationId xmlns:a16="http://schemas.microsoft.com/office/drawing/2014/main" id="{508F1075-648F-482B-9119-042FA03F6827}"/>
              </a:ext>
            </a:extLst>
          </p:cNvPr>
          <p:cNvSpPr txBox="1"/>
          <p:nvPr/>
        </p:nvSpPr>
        <p:spPr>
          <a:xfrm>
            <a:off x="1199456" y="666040"/>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APPROCCIO CAPACITANTE </a:t>
            </a:r>
          </a:p>
        </p:txBody>
      </p:sp>
      <p:sp>
        <p:nvSpPr>
          <p:cNvPr id="6" name="Rettangolo 5">
            <a:extLst>
              <a:ext uri="{FF2B5EF4-FFF2-40B4-BE49-F238E27FC236}">
                <a16:creationId xmlns:a16="http://schemas.microsoft.com/office/drawing/2014/main" id="{AA99C7DA-477A-4F9F-BF54-EB6342B4C604}"/>
              </a:ext>
            </a:extLst>
          </p:cNvPr>
          <p:cNvSpPr/>
          <p:nvPr/>
        </p:nvSpPr>
        <p:spPr>
          <a:xfrm>
            <a:off x="419708" y="1734481"/>
            <a:ext cx="9768408" cy="3539430"/>
          </a:xfrm>
          <a:prstGeom prst="rect">
            <a:avLst/>
          </a:prstGeom>
        </p:spPr>
        <p:txBody>
          <a:bodyPr wrap="square">
            <a:spAutoFit/>
          </a:bodyPr>
          <a:lstStyle/>
          <a:p>
            <a:pPr marL="342900" indent="-342900">
              <a:buFont typeface="Arial" panose="020B0604020202020204" pitchFamily="34" charset="0"/>
              <a:buChar char="•"/>
            </a:pPr>
            <a:endParaRPr lang="it-IT" b="1" dirty="0"/>
          </a:p>
          <a:p>
            <a:pPr marL="342900" indent="-342900">
              <a:buFont typeface="Arial" panose="020B0604020202020204" pitchFamily="34" charset="0"/>
              <a:buChar char="•"/>
            </a:pPr>
            <a:endParaRPr lang="it-IT" b="1" dirty="0"/>
          </a:p>
          <a:p>
            <a:pPr marL="342900" indent="-342900">
              <a:buFont typeface="Arial" panose="020B0604020202020204" pitchFamily="34" charset="0"/>
              <a:buChar char="•"/>
            </a:pPr>
            <a:r>
              <a:rPr lang="it-IT" sz="2400" b="1" dirty="0"/>
              <a:t>Si pone un nuovo obiettivo: l’intervento non parte dal fare ma dal saper ascoltare</a:t>
            </a:r>
          </a:p>
          <a:p>
            <a:pPr marL="342900" indent="-342900">
              <a:buFont typeface="Arial" panose="020B0604020202020204" pitchFamily="34" charset="0"/>
              <a:buChar char="•"/>
            </a:pPr>
            <a:endParaRPr lang="it-IT" sz="2400" b="1" dirty="0"/>
          </a:p>
          <a:p>
            <a:pPr marL="342900" indent="-342900">
              <a:buFont typeface="Arial" panose="020B0604020202020204" pitchFamily="34" charset="0"/>
              <a:buChar char="•"/>
            </a:pPr>
            <a:endParaRPr lang="it-IT" sz="2400" b="1" dirty="0"/>
          </a:p>
          <a:p>
            <a:pPr marL="342900" indent="-342900">
              <a:buFont typeface="Arial" panose="020B0604020202020204" pitchFamily="34" charset="0"/>
              <a:buChar char="•"/>
            </a:pPr>
            <a:r>
              <a:rPr lang="it-IT" sz="2400" b="1" dirty="0"/>
              <a:t>L’operatore cerca di cogliere il messaggio mandato dall’anziano nel momento in cui si manifesta, così come si manifesta. Non interrompe, non corregge, non giudica.</a:t>
            </a:r>
          </a:p>
          <a:p>
            <a:pPr marL="342900" indent="-342900">
              <a:buFont typeface="Arial" panose="020B0604020202020204" pitchFamily="34" charset="0"/>
              <a:buChar char="•"/>
            </a:pPr>
            <a:endParaRPr lang="it-IT" sz="2000" u="sng" dirty="0"/>
          </a:p>
        </p:txBody>
      </p:sp>
    </p:spTree>
    <p:extLst>
      <p:ext uri="{BB962C8B-B14F-4D97-AF65-F5344CB8AC3E}">
        <p14:creationId xmlns:p14="http://schemas.microsoft.com/office/powerpoint/2010/main" val="2119115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A81EE37-96C5-4A7E-9139-A18BFCC89E71}"/>
              </a:ext>
            </a:extLst>
          </p:cNvPr>
          <p:cNvSpPr>
            <a:spLocks noGrp="1"/>
          </p:cNvSpPr>
          <p:nvPr>
            <p:ph type="sldNum" sz="quarter" idx="12"/>
          </p:nvPr>
        </p:nvSpPr>
        <p:spPr/>
        <p:txBody>
          <a:bodyPr/>
          <a:lstStyle/>
          <a:p>
            <a:fld id="{E7A41E1B-4F70-4964-A407-84C68BE8251C}" type="slidenum">
              <a:rPr lang="it-IT" smtClean="0"/>
              <a:pPr/>
              <a:t>40</a:t>
            </a:fld>
            <a:endParaRPr lang="it-IT"/>
          </a:p>
        </p:txBody>
      </p:sp>
      <p:sp>
        <p:nvSpPr>
          <p:cNvPr id="4" name="Segnaposto piè di pagina 1">
            <a:extLst>
              <a:ext uri="{FF2B5EF4-FFF2-40B4-BE49-F238E27FC236}">
                <a16:creationId xmlns:a16="http://schemas.microsoft.com/office/drawing/2014/main" id="{07EE4FE2-EF8F-4148-B8D8-B0CC889F8D7C}"/>
              </a:ext>
            </a:extLst>
          </p:cNvPr>
          <p:cNvSpPr>
            <a:spLocks noGrp="1"/>
          </p:cNvSpPr>
          <p:nvPr>
            <p:ph type="ftr" sz="quarter" idx="11"/>
          </p:nvPr>
        </p:nvSpPr>
        <p:spPr>
          <a:xfrm>
            <a:off x="775792" y="6168488"/>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5" name="CasellaDiTesto 4">
            <a:extLst>
              <a:ext uri="{FF2B5EF4-FFF2-40B4-BE49-F238E27FC236}">
                <a16:creationId xmlns:a16="http://schemas.microsoft.com/office/drawing/2014/main" id="{155A73E2-B20F-4C97-9F97-6CD04C564745}"/>
              </a:ext>
            </a:extLst>
          </p:cNvPr>
          <p:cNvSpPr txBox="1"/>
          <p:nvPr/>
        </p:nvSpPr>
        <p:spPr>
          <a:xfrm>
            <a:off x="952391" y="621584"/>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LE IDENTITA’ MOLTEPLICI </a:t>
            </a:r>
          </a:p>
        </p:txBody>
      </p:sp>
      <p:sp>
        <p:nvSpPr>
          <p:cNvPr id="6" name="CasellaDiTesto 5">
            <a:extLst>
              <a:ext uri="{FF2B5EF4-FFF2-40B4-BE49-F238E27FC236}">
                <a16:creationId xmlns:a16="http://schemas.microsoft.com/office/drawing/2014/main" id="{21852424-E9BB-4E08-8D98-0FAD2E1350F3}"/>
              </a:ext>
            </a:extLst>
          </p:cNvPr>
          <p:cNvSpPr txBox="1"/>
          <p:nvPr/>
        </p:nvSpPr>
        <p:spPr>
          <a:xfrm>
            <a:off x="648838" y="1367174"/>
            <a:ext cx="8816017" cy="4801314"/>
          </a:xfrm>
          <a:prstGeom prst="rect">
            <a:avLst/>
          </a:prstGeom>
          <a:noFill/>
        </p:spPr>
        <p:txBody>
          <a:bodyPr wrap="square" rtlCol="0">
            <a:spAutoFit/>
          </a:bodyPr>
          <a:lstStyle/>
          <a:p>
            <a:pPr marL="285750" indent="-285750">
              <a:buFont typeface="Arial" panose="020B0604020202020204" pitchFamily="34" charset="0"/>
              <a:buChar char="•"/>
            </a:pPr>
            <a:r>
              <a:rPr lang="it-IT" b="1" dirty="0"/>
              <a:t>Quando viene formulata la diagnosi di malattia di Alzheimer il mondo interno del malato e quello intorno a lui tendono a cambiare in modo rapido e radicale.</a:t>
            </a:r>
          </a:p>
          <a:p>
            <a:endParaRPr lang="it-IT" b="1" dirty="0"/>
          </a:p>
          <a:p>
            <a:pPr marL="285750" indent="-285750">
              <a:buFont typeface="Arial" panose="020B0604020202020204" pitchFamily="34" charset="0"/>
              <a:buChar char="•"/>
            </a:pPr>
            <a:r>
              <a:rPr lang="it-IT" b="1" dirty="0"/>
              <a:t>Ciascuno di noi ha tante identità: di madre, di figlia, di sorella, di giovane sposa, di vedova… La storia di ciascuno è sempre ricca di esperienze e di identità. Anche se è vero che la malattia tende a distruggere e a impoverire la persona, per molto tempo il malato conserva tanta ricchezza interiore e tanti ricordi</a:t>
            </a:r>
          </a:p>
          <a:p>
            <a:endParaRPr lang="it-IT" b="1" dirty="0"/>
          </a:p>
          <a:p>
            <a:pPr marL="285750" indent="-285750">
              <a:buFont typeface="Arial" panose="020B0604020202020204" pitchFamily="34" charset="0"/>
              <a:buChar char="•"/>
            </a:pPr>
            <a:r>
              <a:rPr lang="it-IT" b="1" dirty="0"/>
              <a:t>Il problema del malato Alzheimer è che non padroneggia più queste sue identità multiple. In un certo momento è padre, in un altro momento è figlio e chi gli sta accanto resta disorientato e contrariato perché vorrebbe vederlo sempre con un’identità unica e immutabile</a:t>
            </a:r>
          </a:p>
          <a:p>
            <a:endParaRPr lang="it-IT" b="1" dirty="0"/>
          </a:p>
          <a:p>
            <a:pPr marL="285750" indent="-285750">
              <a:buFont typeface="Arial" panose="020B0604020202020204" pitchFamily="34" charset="0"/>
              <a:buChar char="•"/>
            </a:pPr>
            <a:r>
              <a:rPr lang="it-IT" b="1" dirty="0"/>
              <a:t>Noi invece riconosciamo ed accettiamo le identità multiple del paziente così come si manifestano e quando si manifestano</a:t>
            </a:r>
            <a:r>
              <a:rPr lang="it-IT" dirty="0"/>
              <a:t>.</a:t>
            </a:r>
          </a:p>
        </p:txBody>
      </p:sp>
    </p:spTree>
    <p:extLst>
      <p:ext uri="{BB962C8B-B14F-4D97-AF65-F5344CB8AC3E}">
        <p14:creationId xmlns:p14="http://schemas.microsoft.com/office/powerpoint/2010/main" val="4079128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99C6428-9492-4EFA-ABC0-33F020BB93E3}"/>
              </a:ext>
            </a:extLst>
          </p:cNvPr>
          <p:cNvSpPr>
            <a:spLocks noGrp="1"/>
          </p:cNvSpPr>
          <p:nvPr>
            <p:ph type="sldNum" sz="quarter" idx="12"/>
          </p:nvPr>
        </p:nvSpPr>
        <p:spPr/>
        <p:txBody>
          <a:bodyPr/>
          <a:lstStyle/>
          <a:p>
            <a:fld id="{E7A41E1B-4F70-4964-A407-84C68BE8251C}" type="slidenum">
              <a:rPr lang="it-IT" smtClean="0"/>
              <a:pPr/>
              <a:t>41</a:t>
            </a:fld>
            <a:endParaRPr lang="it-IT"/>
          </a:p>
        </p:txBody>
      </p:sp>
      <p:sp>
        <p:nvSpPr>
          <p:cNvPr id="4" name="CasellaDiTesto 3">
            <a:extLst>
              <a:ext uri="{FF2B5EF4-FFF2-40B4-BE49-F238E27FC236}">
                <a16:creationId xmlns:a16="http://schemas.microsoft.com/office/drawing/2014/main" id="{CF863D72-47F2-4BFB-ADBA-C7FC6207744F}"/>
              </a:ext>
            </a:extLst>
          </p:cNvPr>
          <p:cNvSpPr txBox="1"/>
          <p:nvPr/>
        </p:nvSpPr>
        <p:spPr>
          <a:xfrm>
            <a:off x="952391" y="621584"/>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I MONDI POSSIBILI</a:t>
            </a:r>
          </a:p>
        </p:txBody>
      </p:sp>
      <p:sp>
        <p:nvSpPr>
          <p:cNvPr id="6" name="Segnaposto piè di pagina 1">
            <a:extLst>
              <a:ext uri="{FF2B5EF4-FFF2-40B4-BE49-F238E27FC236}">
                <a16:creationId xmlns:a16="http://schemas.microsoft.com/office/drawing/2014/main" id="{6F545AC6-198A-4B1C-8F4C-C902EFC35675}"/>
              </a:ext>
            </a:extLst>
          </p:cNvPr>
          <p:cNvSpPr>
            <a:spLocks noGrp="1"/>
          </p:cNvSpPr>
          <p:nvPr>
            <p:ph type="ftr" sz="quarter" idx="11"/>
          </p:nvPr>
        </p:nvSpPr>
        <p:spPr>
          <a:xfrm>
            <a:off x="775792" y="6168488"/>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7" name="CasellaDiTesto 6">
            <a:extLst>
              <a:ext uri="{FF2B5EF4-FFF2-40B4-BE49-F238E27FC236}">
                <a16:creationId xmlns:a16="http://schemas.microsoft.com/office/drawing/2014/main" id="{0F5FF30C-6875-4750-929C-0532DFF8A337}"/>
              </a:ext>
            </a:extLst>
          </p:cNvPr>
          <p:cNvSpPr txBox="1"/>
          <p:nvPr/>
        </p:nvSpPr>
        <p:spPr>
          <a:xfrm>
            <a:off x="775792" y="1305341"/>
            <a:ext cx="8632576" cy="4247317"/>
          </a:xfrm>
          <a:prstGeom prst="rect">
            <a:avLst/>
          </a:prstGeom>
          <a:noFill/>
        </p:spPr>
        <p:txBody>
          <a:bodyPr wrap="square" rtlCol="0">
            <a:spAutoFit/>
          </a:bodyPr>
          <a:lstStyle/>
          <a:p>
            <a:pPr marL="285750" indent="-285750">
              <a:buFont typeface="Arial" panose="020B0604020202020204" pitchFamily="34" charset="0"/>
              <a:buChar char="•"/>
            </a:pPr>
            <a:r>
              <a:rPr lang="it-IT" b="1" dirty="0"/>
              <a:t>L’approccio conversazionale si basa sull’accogliere i mondi possibili in cui vive il paziente, sul riconoscerli e legittimarli. </a:t>
            </a:r>
          </a:p>
          <a:p>
            <a:endParaRPr lang="it-IT" b="1" dirty="0"/>
          </a:p>
          <a:p>
            <a:pPr marL="285750" indent="-285750">
              <a:buFont typeface="Arial" panose="020B0604020202020204" pitchFamily="34" charset="0"/>
              <a:buChar char="•"/>
            </a:pPr>
            <a:endParaRPr lang="it-IT" b="1" dirty="0"/>
          </a:p>
          <a:p>
            <a:pPr marL="285750" indent="-285750">
              <a:buFont typeface="Arial" panose="020B0604020202020204" pitchFamily="34" charset="0"/>
              <a:buChar char="•"/>
            </a:pPr>
            <a:r>
              <a:rPr lang="it-IT" b="1" dirty="0"/>
              <a:t>Il curante accompagna il paziente nei suoi mondi possibili, senza giudicare, senza correggere, curioso di esplorarli con il paziente e contento di questa avventura.</a:t>
            </a:r>
            <a:br>
              <a:rPr lang="it-IT" b="1" dirty="0"/>
            </a:br>
            <a:r>
              <a:rPr lang="it-IT" b="1" dirty="0"/>
              <a:t>In questi momenti il paziente si trova finalmente adeguato, può finalmente vivere l’identità in cui si ritrova, si sente in pace con se stesso e con chi gli sta vicino. </a:t>
            </a:r>
          </a:p>
          <a:p>
            <a:pPr marL="285750" indent="-285750">
              <a:buFont typeface="Arial" panose="020B0604020202020204" pitchFamily="34" charset="0"/>
              <a:buChar char="•"/>
            </a:pPr>
            <a:endParaRPr lang="it-IT" b="1" dirty="0"/>
          </a:p>
          <a:p>
            <a:pPr marL="285750" indent="-285750">
              <a:buFont typeface="Arial" panose="020B0604020202020204" pitchFamily="34" charset="0"/>
              <a:buChar char="•"/>
            </a:pPr>
            <a:r>
              <a:rPr lang="it-IT" b="1" dirty="0"/>
              <a:t>Anche se è molto deteriorato, a un incontro successivo forse non ricorda quello che ha detto nell’incontro precedente, forse i ricordi emersi e rivissuti sono tristi, ma la traccia che è rimasta nella memoria è comunque una traccia positiva e piacevole.</a:t>
            </a:r>
          </a:p>
        </p:txBody>
      </p:sp>
    </p:spTree>
    <p:extLst>
      <p:ext uri="{BB962C8B-B14F-4D97-AF65-F5344CB8AC3E}">
        <p14:creationId xmlns:p14="http://schemas.microsoft.com/office/powerpoint/2010/main" val="1399042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9729DC5-E6C5-4264-BEA9-F6D182BB5294}"/>
              </a:ext>
            </a:extLst>
          </p:cNvPr>
          <p:cNvSpPr>
            <a:spLocks noGrp="1"/>
          </p:cNvSpPr>
          <p:nvPr>
            <p:ph type="sldNum" sz="quarter" idx="12"/>
          </p:nvPr>
        </p:nvSpPr>
        <p:spPr/>
        <p:txBody>
          <a:bodyPr/>
          <a:lstStyle/>
          <a:p>
            <a:fld id="{E7A41E1B-4F70-4964-A407-84C68BE8251C}" type="slidenum">
              <a:rPr lang="it-IT" smtClean="0"/>
              <a:pPr/>
              <a:t>42</a:t>
            </a:fld>
            <a:endParaRPr lang="it-IT"/>
          </a:p>
        </p:txBody>
      </p:sp>
      <p:sp>
        <p:nvSpPr>
          <p:cNvPr id="4" name="Segnaposto piè di pagina 1">
            <a:extLst>
              <a:ext uri="{FF2B5EF4-FFF2-40B4-BE49-F238E27FC236}">
                <a16:creationId xmlns:a16="http://schemas.microsoft.com/office/drawing/2014/main" id="{4182802B-61BE-442E-829D-3405F179FB55}"/>
              </a:ext>
            </a:extLst>
          </p:cNvPr>
          <p:cNvSpPr>
            <a:spLocks noGrp="1"/>
          </p:cNvSpPr>
          <p:nvPr>
            <p:ph type="ftr" sz="quarter" idx="11"/>
          </p:nvPr>
        </p:nvSpPr>
        <p:spPr>
          <a:xfrm>
            <a:off x="775792" y="6168488"/>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5" name="CasellaDiTesto 4">
            <a:extLst>
              <a:ext uri="{FF2B5EF4-FFF2-40B4-BE49-F238E27FC236}">
                <a16:creationId xmlns:a16="http://schemas.microsoft.com/office/drawing/2014/main" id="{82870EE3-A44C-4E09-BB03-7D98577B45EE}"/>
              </a:ext>
            </a:extLst>
          </p:cNvPr>
          <p:cNvSpPr txBox="1"/>
          <p:nvPr/>
        </p:nvSpPr>
        <p:spPr>
          <a:xfrm>
            <a:off x="952391" y="621584"/>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L’IO SANO E L’IO MALATO</a:t>
            </a:r>
          </a:p>
        </p:txBody>
      </p:sp>
      <p:sp>
        <p:nvSpPr>
          <p:cNvPr id="6" name="CasellaDiTesto 5">
            <a:extLst>
              <a:ext uri="{FF2B5EF4-FFF2-40B4-BE49-F238E27FC236}">
                <a16:creationId xmlns:a16="http://schemas.microsoft.com/office/drawing/2014/main" id="{A9186387-34C2-4823-874C-1FCC3CA3AC38}"/>
              </a:ext>
            </a:extLst>
          </p:cNvPr>
          <p:cNvSpPr txBox="1"/>
          <p:nvPr/>
        </p:nvSpPr>
        <p:spPr>
          <a:xfrm>
            <a:off x="983432" y="1916832"/>
            <a:ext cx="8290570" cy="3693319"/>
          </a:xfrm>
          <a:prstGeom prst="rect">
            <a:avLst/>
          </a:prstGeom>
          <a:noFill/>
        </p:spPr>
        <p:txBody>
          <a:bodyPr wrap="square" rtlCol="0">
            <a:spAutoFit/>
          </a:bodyPr>
          <a:lstStyle/>
          <a:p>
            <a:pPr marL="285750" indent="-285750">
              <a:buFont typeface="Arial" panose="020B0604020202020204" pitchFamily="34" charset="0"/>
              <a:buChar char="•"/>
            </a:pPr>
            <a:r>
              <a:rPr lang="it-IT" dirty="0"/>
              <a:t>IO DEFICITARIO: dipende dalle alterazioni neuro funzionali e si manifesta con comportamenti bizzarri, carenti ecc.</a:t>
            </a:r>
          </a:p>
          <a:p>
            <a:endParaRPr lang="it-IT" dirty="0"/>
          </a:p>
          <a:p>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IO FUNZIONALE: è correlato con i funzionamenti cerebrali ancora efficienti e, dal punto di vista psicologico, con la storia della persona ed il suo mondo emotivo.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br>
              <a:rPr lang="it-IT" dirty="0"/>
            </a:br>
            <a:r>
              <a:rPr lang="it-IT" dirty="0"/>
              <a:t>Entrambi sono compresenti ma a volte uno dei due si manifesta con maggior evidenza rispetto all’altro.</a:t>
            </a:r>
          </a:p>
        </p:txBody>
      </p:sp>
    </p:spTree>
    <p:extLst>
      <p:ext uri="{BB962C8B-B14F-4D97-AF65-F5344CB8AC3E}">
        <p14:creationId xmlns:p14="http://schemas.microsoft.com/office/powerpoint/2010/main" val="2642432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7B57FAA-15D9-4583-9680-ADA305DC44DA}"/>
              </a:ext>
            </a:extLst>
          </p:cNvPr>
          <p:cNvSpPr>
            <a:spLocks noGrp="1"/>
          </p:cNvSpPr>
          <p:nvPr>
            <p:ph type="sldNum" sz="quarter" idx="12"/>
          </p:nvPr>
        </p:nvSpPr>
        <p:spPr/>
        <p:txBody>
          <a:bodyPr/>
          <a:lstStyle/>
          <a:p>
            <a:fld id="{E7A41E1B-4F70-4964-A407-84C68BE8251C}" type="slidenum">
              <a:rPr lang="it-IT" smtClean="0"/>
              <a:pPr/>
              <a:t>43</a:t>
            </a:fld>
            <a:endParaRPr lang="it-IT"/>
          </a:p>
        </p:txBody>
      </p:sp>
      <p:sp>
        <p:nvSpPr>
          <p:cNvPr id="4" name="Segnaposto piè di pagina 1">
            <a:extLst>
              <a:ext uri="{FF2B5EF4-FFF2-40B4-BE49-F238E27FC236}">
                <a16:creationId xmlns:a16="http://schemas.microsoft.com/office/drawing/2014/main" id="{735FC5C0-B00A-4D0D-8602-C3DE4AF899C0}"/>
              </a:ext>
            </a:extLst>
          </p:cNvPr>
          <p:cNvSpPr>
            <a:spLocks noGrp="1"/>
          </p:cNvSpPr>
          <p:nvPr>
            <p:ph type="ftr" sz="quarter" idx="11"/>
          </p:nvPr>
        </p:nvSpPr>
        <p:spPr>
          <a:xfrm>
            <a:off x="705744" y="622392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5" name="CasellaDiTesto 4">
            <a:extLst>
              <a:ext uri="{FF2B5EF4-FFF2-40B4-BE49-F238E27FC236}">
                <a16:creationId xmlns:a16="http://schemas.microsoft.com/office/drawing/2014/main" id="{84AC3D5D-A586-4FF9-BECF-9CCC739890EA}"/>
              </a:ext>
            </a:extLst>
          </p:cNvPr>
          <p:cNvSpPr txBox="1"/>
          <p:nvPr/>
        </p:nvSpPr>
        <p:spPr>
          <a:xfrm>
            <a:off x="695400" y="836712"/>
            <a:ext cx="8496944" cy="4893647"/>
          </a:xfrm>
          <a:prstGeom prst="rect">
            <a:avLst/>
          </a:prstGeom>
          <a:noFill/>
        </p:spPr>
        <p:txBody>
          <a:bodyPr wrap="square" rtlCol="0">
            <a:spAutoFit/>
          </a:bodyPr>
          <a:lstStyle/>
          <a:p>
            <a:r>
              <a:rPr lang="it-IT" sz="2400" b="1" i="1" dirty="0"/>
              <a:t>Esempio di una signora con Alzheimer che vive nella propria casa e che insiste per voler tornare a casa sua e si arrabbia se le si dice che è già a casa sua:</a:t>
            </a:r>
          </a:p>
          <a:p>
            <a:br>
              <a:rPr lang="it-IT" sz="2400" b="1" i="1" dirty="0"/>
            </a:br>
            <a:r>
              <a:rPr lang="it-IT" sz="2400" b="1" dirty="0"/>
              <a:t>E’ meglio riconoscere e valorizzare l’io funzionale cercando di stabilire un’alleanza terapeutica con il paziente, come? Scomponiamo il comportamento tenendo conto del punto di vista della signora: il desiderio di tornare nella propria casa è l’espressione dell’io sano; il deficit è nel mancato riconoscimento della casa come propria. L’operatore può dire: “Ha ragione, il posto in cui si sta meglio è la propria casa, mi racconta qualcosa della sua casa”.</a:t>
            </a:r>
            <a:endParaRPr lang="it-IT" sz="2400" dirty="0"/>
          </a:p>
        </p:txBody>
      </p:sp>
    </p:spTree>
    <p:extLst>
      <p:ext uri="{BB962C8B-B14F-4D97-AF65-F5344CB8AC3E}">
        <p14:creationId xmlns:p14="http://schemas.microsoft.com/office/powerpoint/2010/main" val="2930754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38C01EF-0960-43EB-A7EE-55221ACD978B}"/>
              </a:ext>
            </a:extLst>
          </p:cNvPr>
          <p:cNvSpPr>
            <a:spLocks noGrp="1"/>
          </p:cNvSpPr>
          <p:nvPr>
            <p:ph type="sldNum" sz="quarter" idx="12"/>
          </p:nvPr>
        </p:nvSpPr>
        <p:spPr/>
        <p:txBody>
          <a:bodyPr/>
          <a:lstStyle/>
          <a:p>
            <a:fld id="{E7A41E1B-4F70-4964-A407-84C68BE8251C}" type="slidenum">
              <a:rPr lang="it-IT" smtClean="0"/>
              <a:pPr/>
              <a:t>44</a:t>
            </a:fld>
            <a:endParaRPr lang="it-IT"/>
          </a:p>
        </p:txBody>
      </p:sp>
      <p:sp>
        <p:nvSpPr>
          <p:cNvPr id="4" name="Segnaposto piè di pagina 1">
            <a:extLst>
              <a:ext uri="{FF2B5EF4-FFF2-40B4-BE49-F238E27FC236}">
                <a16:creationId xmlns:a16="http://schemas.microsoft.com/office/drawing/2014/main" id="{EBE0E801-F2FB-4F47-8D28-0179EFCE7782}"/>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7" name="CasellaDiTesto 6">
            <a:extLst>
              <a:ext uri="{FF2B5EF4-FFF2-40B4-BE49-F238E27FC236}">
                <a16:creationId xmlns:a16="http://schemas.microsoft.com/office/drawing/2014/main" id="{DC74A7DC-6A41-4D25-A8F8-1B4DE981502D}"/>
              </a:ext>
            </a:extLst>
          </p:cNvPr>
          <p:cNvSpPr txBox="1"/>
          <p:nvPr/>
        </p:nvSpPr>
        <p:spPr>
          <a:xfrm>
            <a:off x="1199456" y="666040"/>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COMPETENZE ELEMENTARI </a:t>
            </a:r>
          </a:p>
        </p:txBody>
      </p:sp>
      <p:sp>
        <p:nvSpPr>
          <p:cNvPr id="2" name="CasellaDiTesto 1">
            <a:extLst>
              <a:ext uri="{FF2B5EF4-FFF2-40B4-BE49-F238E27FC236}">
                <a16:creationId xmlns:a16="http://schemas.microsoft.com/office/drawing/2014/main" id="{A816A759-EF2D-4638-9D4D-551A645C4F21}"/>
              </a:ext>
            </a:extLst>
          </p:cNvPr>
          <p:cNvSpPr txBox="1"/>
          <p:nvPr/>
        </p:nvSpPr>
        <p:spPr>
          <a:xfrm>
            <a:off x="623392" y="1540575"/>
            <a:ext cx="8928992" cy="4334969"/>
          </a:xfrm>
          <a:prstGeom prst="rect">
            <a:avLst/>
          </a:prstGeom>
          <a:noFill/>
        </p:spPr>
        <p:txBody>
          <a:bodyPr wrap="square" rtlCol="0">
            <a:spAutoFit/>
          </a:bodyPr>
          <a:lstStyle/>
          <a:p>
            <a:pPr algn="ctr"/>
            <a:endParaRPr lang="it-IT" dirty="0"/>
          </a:p>
          <a:p>
            <a:pPr algn="ctr"/>
            <a:endParaRPr lang="it-IT" dirty="0"/>
          </a:p>
          <a:p>
            <a:pPr marL="285750" indent="-285750">
              <a:lnSpc>
                <a:spcPct val="150000"/>
              </a:lnSpc>
              <a:buFont typeface="Arial" panose="020B0604020202020204" pitchFamily="34" charset="0"/>
              <a:buChar char="•"/>
            </a:pPr>
            <a:r>
              <a:rPr lang="it-IT" b="1" dirty="0"/>
              <a:t>La competenza a parlare</a:t>
            </a:r>
            <a:r>
              <a:rPr lang="it-IT" dirty="0"/>
              <a:t>: produrre e scambiare parole, indipendentemente dal loro significato</a:t>
            </a:r>
          </a:p>
          <a:p>
            <a:pPr marL="285750" indent="-285750">
              <a:lnSpc>
                <a:spcPct val="150000"/>
              </a:lnSpc>
              <a:buFont typeface="Arial" panose="020B0604020202020204" pitchFamily="34" charset="0"/>
              <a:buChar char="•"/>
            </a:pPr>
            <a:r>
              <a:rPr lang="it-IT" b="1" dirty="0"/>
              <a:t>Competenza a comunicare</a:t>
            </a:r>
            <a:r>
              <a:rPr lang="it-IT" dirty="0"/>
              <a:t>: mediante il linguaggio verbale, </a:t>
            </a:r>
            <a:r>
              <a:rPr lang="it-IT" dirty="0" err="1"/>
              <a:t>paraverbale</a:t>
            </a:r>
            <a:r>
              <a:rPr lang="it-IT" dirty="0"/>
              <a:t> ( timbro, postura, gesti)</a:t>
            </a:r>
          </a:p>
          <a:p>
            <a:pPr marL="285750" indent="-285750">
              <a:lnSpc>
                <a:spcPct val="150000"/>
              </a:lnSpc>
              <a:buFont typeface="Arial" panose="020B0604020202020204" pitchFamily="34" charset="0"/>
              <a:buChar char="•"/>
            </a:pPr>
            <a:r>
              <a:rPr lang="it-IT" b="1" dirty="0"/>
              <a:t>Competenza emotiva</a:t>
            </a:r>
            <a:r>
              <a:rPr lang="it-IT" dirty="0"/>
              <a:t>: competenza a provare emozioni, riconoscerle e condividerle e riconoscere quelle dell’interlocutore</a:t>
            </a:r>
          </a:p>
          <a:p>
            <a:pPr marL="285750" indent="-285750">
              <a:lnSpc>
                <a:spcPct val="150000"/>
              </a:lnSpc>
              <a:buFont typeface="Arial" panose="020B0604020202020204" pitchFamily="34" charset="0"/>
              <a:buChar char="•"/>
            </a:pPr>
            <a:r>
              <a:rPr lang="it-IT" b="1" dirty="0"/>
              <a:t>Competenza a contrattare </a:t>
            </a:r>
            <a:r>
              <a:rPr lang="it-IT" dirty="0"/>
              <a:t>sulle cose che riguardano la vita quotidiana</a:t>
            </a:r>
          </a:p>
          <a:p>
            <a:pPr marL="285750" indent="-285750">
              <a:lnSpc>
                <a:spcPct val="150000"/>
              </a:lnSpc>
              <a:buFont typeface="Arial" panose="020B0604020202020204" pitchFamily="34" charset="0"/>
              <a:buChar char="•"/>
            </a:pPr>
            <a:r>
              <a:rPr lang="it-IT" b="1" dirty="0"/>
              <a:t>La competenza decisionale</a:t>
            </a:r>
            <a:r>
              <a:rPr lang="it-IT" dirty="0"/>
              <a:t>: prendere piccole decisioni sulla vita quotidiana, anche in presenza di deficit cognitivi e in contesti di ridotta libertà decisionale  </a:t>
            </a:r>
          </a:p>
        </p:txBody>
      </p:sp>
    </p:spTree>
    <p:extLst>
      <p:ext uri="{BB962C8B-B14F-4D97-AF65-F5344CB8AC3E}">
        <p14:creationId xmlns:p14="http://schemas.microsoft.com/office/powerpoint/2010/main" val="579032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57EEE5-2AE7-4AB5-8F5C-EA9FE13D9E5D}"/>
              </a:ext>
            </a:extLst>
          </p:cNvPr>
          <p:cNvSpPr>
            <a:spLocks noGrp="1"/>
          </p:cNvSpPr>
          <p:nvPr>
            <p:ph type="sldNum" sz="quarter" idx="12"/>
          </p:nvPr>
        </p:nvSpPr>
        <p:spPr/>
        <p:txBody>
          <a:bodyPr/>
          <a:lstStyle/>
          <a:p>
            <a:fld id="{E7A41E1B-4F70-4964-A407-84C68BE8251C}" type="slidenum">
              <a:rPr lang="it-IT" smtClean="0"/>
              <a:pPr/>
              <a:t>45</a:t>
            </a:fld>
            <a:endParaRPr lang="it-IT"/>
          </a:p>
        </p:txBody>
      </p:sp>
      <p:sp>
        <p:nvSpPr>
          <p:cNvPr id="4" name="Segnaposto piè di pagina 1">
            <a:extLst>
              <a:ext uri="{FF2B5EF4-FFF2-40B4-BE49-F238E27FC236}">
                <a16:creationId xmlns:a16="http://schemas.microsoft.com/office/drawing/2014/main" id="{7D643BD1-E30F-4A6D-912A-58FD472CCCF8}"/>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5" name="CasellaDiTesto 4">
            <a:extLst>
              <a:ext uri="{FF2B5EF4-FFF2-40B4-BE49-F238E27FC236}">
                <a16:creationId xmlns:a16="http://schemas.microsoft.com/office/drawing/2014/main" id="{3B73CFB7-8B29-4BD3-88A7-E9A6031CA0D3}"/>
              </a:ext>
            </a:extLst>
          </p:cNvPr>
          <p:cNvSpPr txBox="1"/>
          <p:nvPr/>
        </p:nvSpPr>
        <p:spPr>
          <a:xfrm>
            <a:off x="1199456" y="666040"/>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LA FELICITA’ POSSIBILE </a:t>
            </a:r>
          </a:p>
        </p:txBody>
      </p:sp>
      <p:sp>
        <p:nvSpPr>
          <p:cNvPr id="6" name="CasellaDiTesto 5">
            <a:extLst>
              <a:ext uri="{FF2B5EF4-FFF2-40B4-BE49-F238E27FC236}">
                <a16:creationId xmlns:a16="http://schemas.microsoft.com/office/drawing/2014/main" id="{ED86AE30-25E7-42BA-971D-E366FA597567}"/>
              </a:ext>
            </a:extLst>
          </p:cNvPr>
          <p:cNvSpPr txBox="1"/>
          <p:nvPr/>
        </p:nvSpPr>
        <p:spPr>
          <a:xfrm>
            <a:off x="911424" y="1760275"/>
            <a:ext cx="8362578" cy="4247317"/>
          </a:xfrm>
          <a:prstGeom prst="rect">
            <a:avLst/>
          </a:prstGeom>
          <a:noFill/>
        </p:spPr>
        <p:txBody>
          <a:bodyPr wrap="square" rtlCol="0">
            <a:spAutoFit/>
          </a:bodyPr>
          <a:lstStyle/>
          <a:p>
            <a:pPr marL="285750" indent="-285750">
              <a:buFont typeface="Arial" panose="020B0604020202020204" pitchFamily="34" charset="0"/>
              <a:buChar char="•"/>
            </a:pPr>
            <a:r>
              <a:rPr lang="it-IT" dirty="0"/>
              <a:t>Quando ci occupiamo di una persona malata di Alzheimer creiamo le condizioni per cui possa parlare ed agire così come vuole e come riesce, sentendosi a proprio agio, in un contesto che non lo giudica e che non lo fa sentire in errore.</a:t>
            </a:r>
          </a:p>
          <a:p>
            <a:endParaRPr lang="it-IT" dirty="0"/>
          </a:p>
          <a:p>
            <a:endParaRPr lang="it-IT" dirty="0"/>
          </a:p>
          <a:p>
            <a:pPr marL="285750" indent="-285750">
              <a:buFont typeface="Arial" panose="020B0604020202020204" pitchFamily="34" charset="0"/>
              <a:buChar char="•"/>
            </a:pPr>
            <a:r>
              <a:rPr lang="it-IT" dirty="0"/>
              <a:t>La persona malata di demenza, con l’avanzare della malattia, perde la capacità di collocare gli eventi nel tempo, non sa più distinguere quello che è successo nell’infanzia da quello che succede nell’attualità. </a:t>
            </a:r>
            <a:r>
              <a:rPr lang="it-IT" b="1" dirty="0"/>
              <a:t>Il passato è vissuto come il presente: il malato di Alzheimer vive nel presente.</a:t>
            </a:r>
          </a:p>
          <a:p>
            <a:pPr marL="285750" indent="-285750">
              <a:buFont typeface="Arial" panose="020B0604020202020204" pitchFamily="34" charset="0"/>
              <a:buChar char="•"/>
            </a:pPr>
            <a:endParaRPr lang="it-IT" b="1" dirty="0"/>
          </a:p>
          <a:p>
            <a:endParaRPr lang="it-IT" b="1" dirty="0"/>
          </a:p>
          <a:p>
            <a:pPr marL="285750" indent="-285750">
              <a:buFont typeface="Arial" panose="020B0604020202020204" pitchFamily="34" charset="0"/>
              <a:buChar char="•"/>
            </a:pPr>
            <a:r>
              <a:rPr lang="it-IT" dirty="0"/>
              <a:t>Che senso ha lavorare per obiettivi da raggiungere in un tempo futuro che neppure viene concepito? </a:t>
            </a:r>
            <a:r>
              <a:rPr lang="it-IT" b="1" dirty="0"/>
              <a:t>La felicità deve essere vissuta momento per momento, nel qui e ora, non deve essere un obiettivo per il domani.</a:t>
            </a:r>
            <a:endParaRPr lang="it-IT" dirty="0"/>
          </a:p>
        </p:txBody>
      </p:sp>
    </p:spTree>
    <p:extLst>
      <p:ext uri="{BB962C8B-B14F-4D97-AF65-F5344CB8AC3E}">
        <p14:creationId xmlns:p14="http://schemas.microsoft.com/office/powerpoint/2010/main" val="805956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3ADBF223-7805-4B3F-8055-D42A5AE3A67A}"/>
              </a:ext>
            </a:extLst>
          </p:cNvPr>
          <p:cNvSpPr>
            <a:spLocks noGrp="1"/>
          </p:cNvSpPr>
          <p:nvPr>
            <p:ph type="sldNum" sz="quarter" idx="12"/>
          </p:nvPr>
        </p:nvSpPr>
        <p:spPr/>
        <p:txBody>
          <a:bodyPr/>
          <a:lstStyle/>
          <a:p>
            <a:fld id="{E7A41E1B-4F70-4964-A407-84C68BE8251C}" type="slidenum">
              <a:rPr lang="it-IT" smtClean="0"/>
              <a:pPr/>
              <a:t>46</a:t>
            </a:fld>
            <a:endParaRPr lang="it-IT"/>
          </a:p>
        </p:txBody>
      </p:sp>
      <p:sp>
        <p:nvSpPr>
          <p:cNvPr id="4" name="Segnaposto piè di pagina 1">
            <a:extLst>
              <a:ext uri="{FF2B5EF4-FFF2-40B4-BE49-F238E27FC236}">
                <a16:creationId xmlns:a16="http://schemas.microsoft.com/office/drawing/2014/main" id="{47B99012-BD4D-45FC-A0CD-B6999C60F316}"/>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5" name="CasellaDiTesto 4">
            <a:extLst>
              <a:ext uri="{FF2B5EF4-FFF2-40B4-BE49-F238E27FC236}">
                <a16:creationId xmlns:a16="http://schemas.microsoft.com/office/drawing/2014/main" id="{3D939CC5-0053-4DC7-895B-47EDECFA72D2}"/>
              </a:ext>
            </a:extLst>
          </p:cNvPr>
          <p:cNvSpPr txBox="1"/>
          <p:nvPr/>
        </p:nvSpPr>
        <p:spPr>
          <a:xfrm>
            <a:off x="1199456" y="666040"/>
            <a:ext cx="8208912" cy="1077218"/>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LA RELAZIONE TRA OSPITE ED OPERATORE </a:t>
            </a:r>
          </a:p>
        </p:txBody>
      </p:sp>
      <p:sp>
        <p:nvSpPr>
          <p:cNvPr id="6" name="CasellaDiTesto 5">
            <a:extLst>
              <a:ext uri="{FF2B5EF4-FFF2-40B4-BE49-F238E27FC236}">
                <a16:creationId xmlns:a16="http://schemas.microsoft.com/office/drawing/2014/main" id="{DD16FBF4-B958-41A9-A4FF-C213307F0B82}"/>
              </a:ext>
            </a:extLst>
          </p:cNvPr>
          <p:cNvSpPr txBox="1"/>
          <p:nvPr/>
        </p:nvSpPr>
        <p:spPr>
          <a:xfrm>
            <a:off x="1127448" y="2132856"/>
            <a:ext cx="8208912" cy="3416320"/>
          </a:xfrm>
          <a:prstGeom prst="rect">
            <a:avLst/>
          </a:prstGeom>
          <a:noFill/>
        </p:spPr>
        <p:txBody>
          <a:bodyPr wrap="square" rtlCol="0">
            <a:spAutoFit/>
          </a:bodyPr>
          <a:lstStyle/>
          <a:p>
            <a:pPr marL="285750" indent="-285750">
              <a:buFont typeface="Arial" panose="020B0604020202020204" pitchFamily="34" charset="0"/>
              <a:buChar char="•"/>
            </a:pPr>
            <a:r>
              <a:rPr lang="it-IT" dirty="0"/>
              <a:t>Allo stabilirsi di questa relazione contribuiscono in modo variabile sia il linguaggio verbale che quello non verbale e para verbale</a:t>
            </a:r>
          </a:p>
          <a:p>
            <a:endParaRPr lang="it-IT" dirty="0"/>
          </a:p>
          <a:p>
            <a:pPr marL="285750" indent="-285750">
              <a:buFont typeface="Arial" panose="020B0604020202020204" pitchFamily="34" charset="0"/>
              <a:buChar char="•"/>
            </a:pPr>
            <a:r>
              <a:rPr lang="it-IT" dirty="0"/>
              <a:t>Quando il malato è poco deteriorato l'importanza delle parole risulta preminente, quando la malattia è in stadio avanzato il linguaggio non verbale e para verbale assumono una maggiore importanza nel caratterizzare la relazione</a:t>
            </a:r>
          </a:p>
          <a:p>
            <a:endParaRPr lang="it-IT" dirty="0"/>
          </a:p>
          <a:p>
            <a:pPr marL="285750" indent="-285750">
              <a:buFont typeface="Arial" panose="020B0604020202020204" pitchFamily="34" charset="0"/>
              <a:buChar char="•"/>
            </a:pPr>
            <a:r>
              <a:rPr lang="it-IT" dirty="0"/>
              <a:t>L'atteggiamento disponibile e accogliente, il tono di voce pacato, il ritmo lento dello svolgersi della conversazione, sono tutti elementi che contribuiscono a stabilire una relazione terapeutica favorevole. </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1263684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1">
            <a:extLst>
              <a:ext uri="{FF2B5EF4-FFF2-40B4-BE49-F238E27FC236}">
                <a16:creationId xmlns:a16="http://schemas.microsoft.com/office/drawing/2014/main" id="{4F0BA2AC-489F-4CF3-8868-4F8B1E06F6F9}"/>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5" name="CasellaDiTesto 4">
            <a:extLst>
              <a:ext uri="{FF2B5EF4-FFF2-40B4-BE49-F238E27FC236}">
                <a16:creationId xmlns:a16="http://schemas.microsoft.com/office/drawing/2014/main" id="{B5DF340F-97E4-41B4-8D44-9835C491C5EF}"/>
              </a:ext>
            </a:extLst>
          </p:cNvPr>
          <p:cNvSpPr txBox="1"/>
          <p:nvPr/>
        </p:nvSpPr>
        <p:spPr>
          <a:xfrm>
            <a:off x="551384" y="1953990"/>
            <a:ext cx="9433047" cy="646331"/>
          </a:xfrm>
          <a:prstGeom prst="rect">
            <a:avLst/>
          </a:prstGeom>
          <a:noFill/>
        </p:spPr>
        <p:txBody>
          <a:bodyPr wrap="square" rtlCol="0">
            <a:spAutoFit/>
          </a:bodyPr>
          <a:lstStyle/>
          <a:p>
            <a:pPr algn="ctr"/>
            <a:r>
              <a:rPr lang="it-IT" sz="3600" i="1" dirty="0"/>
              <a:t>…GRAZIE PER L’ATTENZIONE!</a:t>
            </a:r>
          </a:p>
        </p:txBody>
      </p:sp>
      <p:pic>
        <p:nvPicPr>
          <p:cNvPr id="8" name="Immagine 7">
            <a:extLst>
              <a:ext uri="{FF2B5EF4-FFF2-40B4-BE49-F238E27FC236}">
                <a16:creationId xmlns:a16="http://schemas.microsoft.com/office/drawing/2014/main" id="{ED7864AB-6FE7-40D2-9292-00B6FD70F3CF}"/>
              </a:ext>
            </a:extLst>
          </p:cNvPr>
          <p:cNvPicPr>
            <a:picLocks noChangeAspect="1"/>
          </p:cNvPicPr>
          <p:nvPr/>
        </p:nvPicPr>
        <p:blipFill>
          <a:blip r:embed="rId2"/>
          <a:stretch>
            <a:fillRect/>
          </a:stretch>
        </p:blipFill>
        <p:spPr>
          <a:xfrm>
            <a:off x="2291344" y="3140968"/>
            <a:ext cx="5953125" cy="1962150"/>
          </a:xfrm>
          <a:prstGeom prst="rect">
            <a:avLst/>
          </a:prstGeom>
        </p:spPr>
      </p:pic>
    </p:spTree>
    <p:extLst>
      <p:ext uri="{BB962C8B-B14F-4D97-AF65-F5344CB8AC3E}">
        <p14:creationId xmlns:p14="http://schemas.microsoft.com/office/powerpoint/2010/main" val="396428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0BB94246-E015-4150-B75F-4B8E1533A22D}"/>
              </a:ext>
            </a:extLst>
          </p:cNvPr>
          <p:cNvSpPr>
            <a:spLocks noGrp="1"/>
          </p:cNvSpPr>
          <p:nvPr>
            <p:ph type="sldNum" sz="quarter" idx="12"/>
          </p:nvPr>
        </p:nvSpPr>
        <p:spPr/>
        <p:txBody>
          <a:bodyPr/>
          <a:lstStyle/>
          <a:p>
            <a:fld id="{E7A41E1B-4F70-4964-A407-84C68BE8251C}" type="slidenum">
              <a:rPr lang="it-IT" smtClean="0"/>
              <a:pPr/>
              <a:t>5</a:t>
            </a:fld>
            <a:endParaRPr lang="it-IT"/>
          </a:p>
        </p:txBody>
      </p:sp>
      <p:sp>
        <p:nvSpPr>
          <p:cNvPr id="4" name="Segnaposto piè di pagina 1">
            <a:extLst>
              <a:ext uri="{FF2B5EF4-FFF2-40B4-BE49-F238E27FC236}">
                <a16:creationId xmlns:a16="http://schemas.microsoft.com/office/drawing/2014/main" id="{6B59FADC-65C9-4A6A-9694-1AEB2A1F6642}"/>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7" name="CasellaDiTesto 6">
            <a:extLst>
              <a:ext uri="{FF2B5EF4-FFF2-40B4-BE49-F238E27FC236}">
                <a16:creationId xmlns:a16="http://schemas.microsoft.com/office/drawing/2014/main" id="{3EAE5B28-55F1-43F3-B47E-32C669CEBC86}"/>
              </a:ext>
            </a:extLst>
          </p:cNvPr>
          <p:cNvSpPr txBox="1"/>
          <p:nvPr/>
        </p:nvSpPr>
        <p:spPr>
          <a:xfrm>
            <a:off x="1199456" y="666040"/>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APPROCCIO CAPACITANTE </a:t>
            </a:r>
          </a:p>
        </p:txBody>
      </p:sp>
      <p:sp>
        <p:nvSpPr>
          <p:cNvPr id="8" name="CasellaDiTesto 7">
            <a:extLst>
              <a:ext uri="{FF2B5EF4-FFF2-40B4-BE49-F238E27FC236}">
                <a16:creationId xmlns:a16="http://schemas.microsoft.com/office/drawing/2014/main" id="{6B87C1B5-24FB-4477-8C7C-32B65004D3FA}"/>
              </a:ext>
            </a:extLst>
          </p:cNvPr>
          <p:cNvSpPr txBox="1"/>
          <p:nvPr/>
        </p:nvSpPr>
        <p:spPr>
          <a:xfrm>
            <a:off x="767408" y="1885448"/>
            <a:ext cx="9001000" cy="2677656"/>
          </a:xfrm>
          <a:prstGeom prst="rect">
            <a:avLst/>
          </a:prstGeom>
          <a:noFill/>
        </p:spPr>
        <p:txBody>
          <a:bodyPr wrap="square" rtlCol="0">
            <a:spAutoFit/>
          </a:bodyPr>
          <a:lstStyle/>
          <a:p>
            <a:pPr marL="285750" indent="-285750">
              <a:buFont typeface="Arial" panose="020B0604020202020204" pitchFamily="34" charset="0"/>
              <a:buChar char="•"/>
            </a:pPr>
            <a:r>
              <a:rPr lang="it-IT" sz="2800" dirty="0"/>
              <a:t>L’obiettivo è che la persona possa fare quello che fa, così come lo fa, senza sentirsi in errore</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L’Approccio capacitante si può usare semplicemente con l’uso della parola</a:t>
            </a:r>
          </a:p>
        </p:txBody>
      </p:sp>
    </p:spTree>
    <p:extLst>
      <p:ext uri="{BB962C8B-B14F-4D97-AF65-F5344CB8AC3E}">
        <p14:creationId xmlns:p14="http://schemas.microsoft.com/office/powerpoint/2010/main" val="348442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38C01EF-0960-43EB-A7EE-55221ACD978B}"/>
              </a:ext>
            </a:extLst>
          </p:cNvPr>
          <p:cNvSpPr>
            <a:spLocks noGrp="1"/>
          </p:cNvSpPr>
          <p:nvPr>
            <p:ph type="sldNum" sz="quarter" idx="12"/>
          </p:nvPr>
        </p:nvSpPr>
        <p:spPr/>
        <p:txBody>
          <a:bodyPr/>
          <a:lstStyle/>
          <a:p>
            <a:fld id="{E7A41E1B-4F70-4964-A407-84C68BE8251C}" type="slidenum">
              <a:rPr lang="it-IT" smtClean="0"/>
              <a:pPr/>
              <a:t>6</a:t>
            </a:fld>
            <a:endParaRPr lang="it-IT"/>
          </a:p>
        </p:txBody>
      </p:sp>
      <p:sp>
        <p:nvSpPr>
          <p:cNvPr id="4" name="Segnaposto piè di pagina 1">
            <a:extLst>
              <a:ext uri="{FF2B5EF4-FFF2-40B4-BE49-F238E27FC236}">
                <a16:creationId xmlns:a16="http://schemas.microsoft.com/office/drawing/2014/main" id="{EBE0E801-F2FB-4F47-8D28-0179EFCE7782}"/>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7" name="CasellaDiTesto 6">
            <a:extLst>
              <a:ext uri="{FF2B5EF4-FFF2-40B4-BE49-F238E27FC236}">
                <a16:creationId xmlns:a16="http://schemas.microsoft.com/office/drawing/2014/main" id="{DC74A7DC-6A41-4D25-A8F8-1B4DE981502D}"/>
              </a:ext>
            </a:extLst>
          </p:cNvPr>
          <p:cNvSpPr txBox="1"/>
          <p:nvPr/>
        </p:nvSpPr>
        <p:spPr>
          <a:xfrm>
            <a:off x="1199456" y="666040"/>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APPROCCIO CAPACITANTE </a:t>
            </a:r>
          </a:p>
        </p:txBody>
      </p:sp>
      <p:sp>
        <p:nvSpPr>
          <p:cNvPr id="2" name="CasellaDiTesto 1">
            <a:extLst>
              <a:ext uri="{FF2B5EF4-FFF2-40B4-BE49-F238E27FC236}">
                <a16:creationId xmlns:a16="http://schemas.microsoft.com/office/drawing/2014/main" id="{A816A759-EF2D-4638-9D4D-551A645C4F21}"/>
              </a:ext>
            </a:extLst>
          </p:cNvPr>
          <p:cNvSpPr txBox="1"/>
          <p:nvPr/>
        </p:nvSpPr>
        <p:spPr>
          <a:xfrm>
            <a:off x="623392" y="1540575"/>
            <a:ext cx="8928992" cy="4334969"/>
          </a:xfrm>
          <a:prstGeom prst="rect">
            <a:avLst/>
          </a:prstGeom>
          <a:noFill/>
        </p:spPr>
        <p:txBody>
          <a:bodyPr wrap="square" rtlCol="0">
            <a:spAutoFit/>
          </a:bodyPr>
          <a:lstStyle/>
          <a:p>
            <a:pPr algn="ctr"/>
            <a:r>
              <a:rPr lang="it-IT" dirty="0"/>
              <a:t>Le competenze elementari sono cinque:</a:t>
            </a:r>
          </a:p>
          <a:p>
            <a:pPr algn="ctr"/>
            <a:endParaRPr lang="it-IT" dirty="0"/>
          </a:p>
          <a:p>
            <a:pPr marL="285750" indent="-285750">
              <a:lnSpc>
                <a:spcPct val="150000"/>
              </a:lnSpc>
              <a:buFont typeface="Arial" panose="020B0604020202020204" pitchFamily="34" charset="0"/>
              <a:buChar char="•"/>
            </a:pPr>
            <a:r>
              <a:rPr lang="it-IT" b="1" dirty="0"/>
              <a:t>La competenza a parlare</a:t>
            </a:r>
            <a:r>
              <a:rPr lang="it-IT" dirty="0"/>
              <a:t>: produrre e scambiare parole, indipendentemente dal loro significato</a:t>
            </a:r>
          </a:p>
          <a:p>
            <a:pPr marL="285750" indent="-285750">
              <a:lnSpc>
                <a:spcPct val="150000"/>
              </a:lnSpc>
              <a:buFont typeface="Arial" panose="020B0604020202020204" pitchFamily="34" charset="0"/>
              <a:buChar char="•"/>
            </a:pPr>
            <a:r>
              <a:rPr lang="it-IT" b="1" dirty="0"/>
              <a:t>Competenza a comunicare</a:t>
            </a:r>
            <a:r>
              <a:rPr lang="it-IT" dirty="0"/>
              <a:t>: mediante il linguaggio verbale, </a:t>
            </a:r>
            <a:r>
              <a:rPr lang="it-IT" dirty="0" err="1"/>
              <a:t>paraverbale</a:t>
            </a:r>
            <a:r>
              <a:rPr lang="it-IT" dirty="0"/>
              <a:t> ( timbro, postura, gesti)</a:t>
            </a:r>
          </a:p>
          <a:p>
            <a:pPr marL="285750" indent="-285750">
              <a:lnSpc>
                <a:spcPct val="150000"/>
              </a:lnSpc>
              <a:buFont typeface="Arial" panose="020B0604020202020204" pitchFamily="34" charset="0"/>
              <a:buChar char="•"/>
            </a:pPr>
            <a:r>
              <a:rPr lang="it-IT" b="1" dirty="0"/>
              <a:t>Competenza emotiva</a:t>
            </a:r>
            <a:r>
              <a:rPr lang="it-IT" dirty="0"/>
              <a:t>: competenza a provare emozioni, riconoscerle e condividerle e riconoscere quelle dell’interlocutore</a:t>
            </a:r>
          </a:p>
          <a:p>
            <a:pPr marL="285750" indent="-285750">
              <a:lnSpc>
                <a:spcPct val="150000"/>
              </a:lnSpc>
              <a:buFont typeface="Arial" panose="020B0604020202020204" pitchFamily="34" charset="0"/>
              <a:buChar char="•"/>
            </a:pPr>
            <a:r>
              <a:rPr lang="it-IT" b="1" dirty="0"/>
              <a:t>Competenza a contrattare </a:t>
            </a:r>
            <a:r>
              <a:rPr lang="it-IT" dirty="0"/>
              <a:t>sulle cose che riguardano la vita quotidiana</a:t>
            </a:r>
          </a:p>
          <a:p>
            <a:pPr marL="285750" indent="-285750">
              <a:lnSpc>
                <a:spcPct val="150000"/>
              </a:lnSpc>
              <a:buFont typeface="Arial" panose="020B0604020202020204" pitchFamily="34" charset="0"/>
              <a:buChar char="•"/>
            </a:pPr>
            <a:r>
              <a:rPr lang="it-IT" b="1" dirty="0"/>
              <a:t>La competenza decisionale</a:t>
            </a:r>
            <a:r>
              <a:rPr lang="it-IT" dirty="0"/>
              <a:t>: prendere piccole decisioni sulla vita quotidiana, anche in presenza di deficit cognitivi e in contesti di ridotta libertà decisionale  </a:t>
            </a:r>
          </a:p>
        </p:txBody>
      </p:sp>
    </p:spTree>
    <p:extLst>
      <p:ext uri="{BB962C8B-B14F-4D97-AF65-F5344CB8AC3E}">
        <p14:creationId xmlns:p14="http://schemas.microsoft.com/office/powerpoint/2010/main" val="160119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8B1E9977-695C-4D12-82B6-C627D4C4EDE2}"/>
              </a:ext>
            </a:extLst>
          </p:cNvPr>
          <p:cNvSpPr>
            <a:spLocks noGrp="1"/>
          </p:cNvSpPr>
          <p:nvPr>
            <p:ph type="sldNum" sz="quarter" idx="12"/>
          </p:nvPr>
        </p:nvSpPr>
        <p:spPr/>
        <p:txBody>
          <a:bodyPr/>
          <a:lstStyle/>
          <a:p>
            <a:fld id="{E7A41E1B-4F70-4964-A407-84C68BE8251C}" type="slidenum">
              <a:rPr lang="it-IT" smtClean="0"/>
              <a:pPr/>
              <a:t>7</a:t>
            </a:fld>
            <a:endParaRPr lang="it-IT"/>
          </a:p>
        </p:txBody>
      </p:sp>
      <p:sp>
        <p:nvSpPr>
          <p:cNvPr id="4" name="Segnaposto piè di pagina 1">
            <a:extLst>
              <a:ext uri="{FF2B5EF4-FFF2-40B4-BE49-F238E27FC236}">
                <a16:creationId xmlns:a16="http://schemas.microsoft.com/office/drawing/2014/main" id="{ACB88730-4E13-4D12-AEF3-B7C3A3E6C216}"/>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6" name="Rettangolo 5">
            <a:extLst>
              <a:ext uri="{FF2B5EF4-FFF2-40B4-BE49-F238E27FC236}">
                <a16:creationId xmlns:a16="http://schemas.microsoft.com/office/drawing/2014/main" id="{F4D33635-2E4E-4E25-8A61-105E44C9FBAC}"/>
              </a:ext>
            </a:extLst>
          </p:cNvPr>
          <p:cNvSpPr/>
          <p:nvPr/>
        </p:nvSpPr>
        <p:spPr>
          <a:xfrm>
            <a:off x="839416" y="1951939"/>
            <a:ext cx="8208912" cy="4708981"/>
          </a:xfrm>
          <a:prstGeom prst="rect">
            <a:avLst/>
          </a:prstGeom>
        </p:spPr>
        <p:txBody>
          <a:bodyPr wrap="square">
            <a:spAutoFit/>
          </a:bodyPr>
          <a:lstStyle/>
          <a:p>
            <a:pPr algn="ctr">
              <a:lnSpc>
                <a:spcPct val="200000"/>
              </a:lnSpc>
            </a:pPr>
            <a:r>
              <a:rPr lang="it-IT" sz="2000" b="1" dirty="0"/>
              <a:t>Si propone di creare un ambiente favorevole a questo processo in cui tutti gli operatori, i volontari e gli stessi familiari siano artefici consapevoli di nuove relazioni rassicuranti e affettivamente significative. L’operatore ed il volontario capacitante sono consapevoli della necessità, per il nuovo ospite, di trovare nuove figure di attaccamento</a:t>
            </a:r>
          </a:p>
          <a:p>
            <a:pPr marL="342900" indent="-342900" algn="ctr">
              <a:lnSpc>
                <a:spcPct val="200000"/>
              </a:lnSpc>
              <a:buFont typeface="Wingdings" panose="05000000000000000000" pitchFamily="2" charset="2"/>
              <a:buChar char="Ø"/>
            </a:pPr>
            <a:endParaRPr lang="it-IT" sz="2000" b="1" dirty="0"/>
          </a:p>
          <a:p>
            <a:pPr marL="342900" indent="-342900">
              <a:buFont typeface="Wingdings" panose="05000000000000000000" pitchFamily="2" charset="2"/>
              <a:buChar char="Ø"/>
            </a:pPr>
            <a:endParaRPr lang="it-IT" sz="2000" dirty="0"/>
          </a:p>
        </p:txBody>
      </p:sp>
      <p:sp>
        <p:nvSpPr>
          <p:cNvPr id="7" name="CasellaDiTesto 6">
            <a:extLst>
              <a:ext uri="{FF2B5EF4-FFF2-40B4-BE49-F238E27FC236}">
                <a16:creationId xmlns:a16="http://schemas.microsoft.com/office/drawing/2014/main" id="{671071DB-5037-4AF4-AC30-E62D68F57614}"/>
              </a:ext>
            </a:extLst>
          </p:cNvPr>
          <p:cNvSpPr txBox="1"/>
          <p:nvPr/>
        </p:nvSpPr>
        <p:spPr>
          <a:xfrm>
            <a:off x="1199456" y="692696"/>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APPROCCIO CAPACITANTE </a:t>
            </a:r>
          </a:p>
        </p:txBody>
      </p:sp>
    </p:spTree>
    <p:extLst>
      <p:ext uri="{BB962C8B-B14F-4D97-AF65-F5344CB8AC3E}">
        <p14:creationId xmlns:p14="http://schemas.microsoft.com/office/powerpoint/2010/main" val="397885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873EB9B-3D7B-42BE-987E-E5955D7A0607}"/>
              </a:ext>
            </a:extLst>
          </p:cNvPr>
          <p:cNvSpPr>
            <a:spLocks noGrp="1"/>
          </p:cNvSpPr>
          <p:nvPr>
            <p:ph type="sldNum" sz="quarter" idx="12"/>
          </p:nvPr>
        </p:nvSpPr>
        <p:spPr/>
        <p:txBody>
          <a:bodyPr/>
          <a:lstStyle/>
          <a:p>
            <a:fld id="{E7A41E1B-4F70-4964-A407-84C68BE8251C}" type="slidenum">
              <a:rPr lang="it-IT" smtClean="0"/>
              <a:pPr/>
              <a:t>8</a:t>
            </a:fld>
            <a:endParaRPr lang="it-IT"/>
          </a:p>
        </p:txBody>
      </p:sp>
      <p:sp>
        <p:nvSpPr>
          <p:cNvPr id="4" name="Segnaposto piè di pagina 1">
            <a:extLst>
              <a:ext uri="{FF2B5EF4-FFF2-40B4-BE49-F238E27FC236}">
                <a16:creationId xmlns:a16="http://schemas.microsoft.com/office/drawing/2014/main" id="{E9B4E3FE-C373-43E5-82BA-AA52830C74C8}"/>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sistemico-relazionale</a:t>
            </a:r>
          </a:p>
        </p:txBody>
      </p:sp>
      <p:sp>
        <p:nvSpPr>
          <p:cNvPr id="2" name="CasellaDiTesto 1">
            <a:extLst>
              <a:ext uri="{FF2B5EF4-FFF2-40B4-BE49-F238E27FC236}">
                <a16:creationId xmlns:a16="http://schemas.microsoft.com/office/drawing/2014/main" id="{4D4B1A06-AC6F-49F1-AD8C-C0FC89AD46AB}"/>
              </a:ext>
            </a:extLst>
          </p:cNvPr>
          <p:cNvSpPr txBox="1"/>
          <p:nvPr/>
        </p:nvSpPr>
        <p:spPr>
          <a:xfrm>
            <a:off x="911424" y="1628800"/>
            <a:ext cx="8568952" cy="3884846"/>
          </a:xfrm>
          <a:prstGeom prst="rect">
            <a:avLst/>
          </a:prstGeom>
          <a:noFill/>
        </p:spPr>
        <p:txBody>
          <a:bodyPr wrap="square" rtlCol="0">
            <a:spAutoFit/>
          </a:bodyPr>
          <a:lstStyle/>
          <a:p>
            <a:pPr>
              <a:lnSpc>
                <a:spcPct val="200000"/>
              </a:lnSpc>
            </a:pPr>
            <a:r>
              <a:rPr lang="it-IT" b="1" dirty="0"/>
              <a:t>È un modo di rapportarsi che cerca di creare le condizioni per cui la persona anziana possa svolgere le attività di cui è ancora capace, così come è capace, senza sentirsi in errore. A prescindere dalla correttezza delle sue azioni, infatti, questa persona riesce a manifestare le proprie competenze, che vanno riconosciute. L’obiettivo della Capacitazione è che colui o colei di cui ci prendiamo cura possa essere felice, per quanto possibile, di fare quello che fa, così come lo fa, nel contesto in cui si trova</a:t>
            </a:r>
            <a:r>
              <a:rPr lang="it-IT" dirty="0"/>
              <a:t>.</a:t>
            </a:r>
          </a:p>
        </p:txBody>
      </p:sp>
      <p:sp>
        <p:nvSpPr>
          <p:cNvPr id="6" name="CasellaDiTesto 5">
            <a:extLst>
              <a:ext uri="{FF2B5EF4-FFF2-40B4-BE49-F238E27FC236}">
                <a16:creationId xmlns:a16="http://schemas.microsoft.com/office/drawing/2014/main" id="{052BAF1C-643E-4C32-890F-80DFDD66BA80}"/>
              </a:ext>
            </a:extLst>
          </p:cNvPr>
          <p:cNvSpPr txBox="1"/>
          <p:nvPr/>
        </p:nvSpPr>
        <p:spPr>
          <a:xfrm>
            <a:off x="1199456" y="692696"/>
            <a:ext cx="8208912" cy="584775"/>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CAPACITAZIONE</a:t>
            </a:r>
          </a:p>
        </p:txBody>
      </p:sp>
    </p:spTree>
    <p:extLst>
      <p:ext uri="{BB962C8B-B14F-4D97-AF65-F5344CB8AC3E}">
        <p14:creationId xmlns:p14="http://schemas.microsoft.com/office/powerpoint/2010/main" val="233891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1">
            <a:extLst>
              <a:ext uri="{FF2B5EF4-FFF2-40B4-BE49-F238E27FC236}">
                <a16:creationId xmlns:a16="http://schemas.microsoft.com/office/drawing/2014/main" id="{AC9D39F6-7C77-4E24-B66B-B0E0934AD0AD}"/>
              </a:ext>
            </a:extLst>
          </p:cNvPr>
          <p:cNvSpPr>
            <a:spLocks noGrp="1"/>
          </p:cNvSpPr>
          <p:nvPr>
            <p:ph type="ftr" sz="quarter" idx="11"/>
          </p:nvPr>
        </p:nvSpPr>
        <p:spPr>
          <a:xfrm>
            <a:off x="767408" y="6165304"/>
            <a:ext cx="6521152" cy="365125"/>
          </a:xfrm>
        </p:spPr>
        <p:txBody>
          <a:bodyPr/>
          <a:lstStyle/>
          <a:p>
            <a:r>
              <a:rPr lang="it-IT" dirty="0">
                <a:solidFill>
                  <a:schemeClr val="bg1">
                    <a:lumMod val="50000"/>
                  </a:schemeClr>
                </a:solidFill>
              </a:rPr>
              <a:t>Dott.ssa Vissani Fioretti Emilia  </a:t>
            </a:r>
            <a:br>
              <a:rPr lang="it-IT" dirty="0">
                <a:solidFill>
                  <a:schemeClr val="bg1">
                    <a:lumMod val="50000"/>
                  </a:schemeClr>
                </a:solidFill>
              </a:rPr>
            </a:br>
            <a:r>
              <a:rPr lang="it-IT" dirty="0">
                <a:solidFill>
                  <a:schemeClr val="bg1">
                    <a:lumMod val="50000"/>
                  </a:schemeClr>
                </a:solidFill>
              </a:rPr>
              <a:t>Psicologa, specializzanda in Psicoterapia sistemico-</a:t>
            </a:r>
            <a:r>
              <a:rPr lang="it-IT" dirty="0" err="1">
                <a:solidFill>
                  <a:schemeClr val="bg1">
                    <a:lumMod val="50000"/>
                  </a:schemeClr>
                </a:solidFill>
              </a:rPr>
              <a:t>relazionalec</a:t>
            </a:r>
            <a:endParaRPr lang="it-IT" dirty="0">
              <a:solidFill>
                <a:schemeClr val="bg1">
                  <a:lumMod val="50000"/>
                </a:schemeClr>
              </a:solidFill>
            </a:endParaRPr>
          </a:p>
        </p:txBody>
      </p:sp>
      <p:sp>
        <p:nvSpPr>
          <p:cNvPr id="4" name="CasellaDiTesto 3">
            <a:extLst>
              <a:ext uri="{FF2B5EF4-FFF2-40B4-BE49-F238E27FC236}">
                <a16:creationId xmlns:a16="http://schemas.microsoft.com/office/drawing/2014/main" id="{C1740A1F-8777-4695-8EB9-A786E2DCEE32}"/>
              </a:ext>
            </a:extLst>
          </p:cNvPr>
          <p:cNvSpPr txBox="1"/>
          <p:nvPr/>
        </p:nvSpPr>
        <p:spPr>
          <a:xfrm>
            <a:off x="1199456" y="692696"/>
            <a:ext cx="8208912" cy="1077218"/>
          </a:xfrm>
          <a:prstGeom prst="rect">
            <a:avLst/>
          </a:prstGeom>
          <a:noFill/>
        </p:spPr>
        <p:txBody>
          <a:bodyPr wrap="square">
            <a:spAutoFit/>
          </a:bodyPr>
          <a:lstStyle/>
          <a:p>
            <a:pPr algn="ctr">
              <a:defRPr/>
            </a:pPr>
            <a:r>
              <a:rPr lang="it-IT" sz="3200" b="1" kern="0" dirty="0">
                <a:solidFill>
                  <a:sysClr val="windowText" lastClr="000000"/>
                </a:solidFill>
                <a:latin typeface="+mj-lt"/>
                <a:cs typeface="Times New Roman" pitchFamily="18" charset="0"/>
              </a:rPr>
              <a:t>QUANDO SI CREA UN AMBIENTE CAPACITANTE?</a:t>
            </a:r>
          </a:p>
        </p:txBody>
      </p:sp>
      <p:sp>
        <p:nvSpPr>
          <p:cNvPr id="2" name="CasellaDiTesto 1">
            <a:extLst>
              <a:ext uri="{FF2B5EF4-FFF2-40B4-BE49-F238E27FC236}">
                <a16:creationId xmlns:a16="http://schemas.microsoft.com/office/drawing/2014/main" id="{37D5F53D-EC72-4FFA-B8DF-69DA06F16205}"/>
              </a:ext>
            </a:extLst>
          </p:cNvPr>
          <p:cNvSpPr txBox="1"/>
          <p:nvPr/>
        </p:nvSpPr>
        <p:spPr>
          <a:xfrm>
            <a:off x="767408" y="2276872"/>
            <a:ext cx="8640960" cy="3244863"/>
          </a:xfrm>
          <a:prstGeom prst="rect">
            <a:avLst/>
          </a:prstGeom>
          <a:noFill/>
        </p:spPr>
        <p:txBody>
          <a:bodyPr wrap="square" rtlCol="0">
            <a:spAutoFit/>
          </a:bodyPr>
          <a:lstStyle/>
          <a:p>
            <a:pPr>
              <a:lnSpc>
                <a:spcPct val="150000"/>
              </a:lnSpc>
            </a:pPr>
            <a:r>
              <a:rPr lang="it-IT" sz="2800" dirty="0"/>
              <a:t>La persona anziana può svolgere le attività di cui è capace, così come è capace, senza sentirsi in errore, con il solo scopo di essere felice, per quanto possibile, di fare quello che fa, così come lo fa, nel contesto in cui si trova</a:t>
            </a:r>
            <a:r>
              <a:rPr lang="it-IT" dirty="0"/>
              <a:t>.</a:t>
            </a:r>
          </a:p>
        </p:txBody>
      </p:sp>
    </p:spTree>
    <p:extLst>
      <p:ext uri="{BB962C8B-B14F-4D97-AF65-F5344CB8AC3E}">
        <p14:creationId xmlns:p14="http://schemas.microsoft.com/office/powerpoint/2010/main" val="112304064"/>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8589</TotalTime>
  <Words>4157</Words>
  <Application>Microsoft Office PowerPoint</Application>
  <PresentationFormat>Widescreen</PresentationFormat>
  <Paragraphs>450</Paragraphs>
  <Slides>47</Slides>
  <Notes>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47</vt:i4>
      </vt:variant>
    </vt:vector>
  </HeadingPairs>
  <TitlesOfParts>
    <vt:vector size="54" baseType="lpstr">
      <vt:lpstr>Arial</vt:lpstr>
      <vt:lpstr>Calibri</vt:lpstr>
      <vt:lpstr>Times New Roman</vt:lpstr>
      <vt:lpstr>Trebuchet MS</vt:lpstr>
      <vt:lpstr>Wingdings</vt:lpstr>
      <vt:lpstr>Wingdings 3</vt:lpstr>
      <vt:lpstr>Sfaccettatura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Livia</dc:creator>
  <cp:lastModifiedBy>Emilia Vissani Fioretti</cp:lastModifiedBy>
  <cp:revision>510</cp:revision>
  <dcterms:modified xsi:type="dcterms:W3CDTF">2023-05-04T16:58:09Z</dcterms:modified>
</cp:coreProperties>
</file>